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81" r:id="rId1"/>
  </p:sldMasterIdLst>
  <p:notesMasterIdLst>
    <p:notesMasterId r:id="rId11"/>
  </p:notesMasterIdLst>
  <p:sldIdLst>
    <p:sldId id="256" r:id="rId2"/>
    <p:sldId id="264" r:id="rId3"/>
    <p:sldId id="257" r:id="rId4"/>
    <p:sldId id="263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12192000"/>
  <p:embeddedFontLst>
    <p:embeddedFont>
      <p:font typeface="Century Gothic" panose="020B0502020202020204" pitchFamily="34" charset="0"/>
      <p:regular r:id="rId12"/>
      <p:bold r:id="rId13"/>
      <p:italic r:id="rId14"/>
      <p:boldItalic r:id="rId15"/>
    </p:embeddedFont>
    <p:embeddedFont>
      <p:font typeface="Cochocib Script Latin Pro" panose="02000503000000020003" pitchFamily="2" charset="0"/>
      <p:regular r:id="rId16"/>
    </p:embeddedFont>
    <p:embeddedFont>
      <p:font typeface="Montserrat" panose="00000500000000000000" pitchFamily="2" charset="0"/>
      <p:regular r:id="rId17"/>
      <p:bold r:id="rId18"/>
      <p:italic r:id="rId19"/>
      <p:boldItalic r:id="rId20"/>
    </p:embeddedFont>
    <p:embeddedFont>
      <p:font typeface="Wingdings 3" panose="05040102010807070707" pitchFamily="18" charset="2"/>
      <p:regular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" d="100"/>
          <a:sy n="10" d="100"/>
        </p:scale>
        <p:origin x="3442" y="15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>
          <a:extLst>
            <a:ext uri="{FF2B5EF4-FFF2-40B4-BE49-F238E27FC236}">
              <a16:creationId xmlns:a16="http://schemas.microsoft.com/office/drawing/2014/main" id="{A0DD91B6-DEAC-DBC9-A86C-38D6594EA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>
            <a:extLst>
              <a:ext uri="{FF2B5EF4-FFF2-40B4-BE49-F238E27FC236}">
                <a16:creationId xmlns:a16="http://schemas.microsoft.com/office/drawing/2014/main" id="{457F9E82-A76C-96BD-557B-558419088E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p1:notes">
            <a:extLst>
              <a:ext uri="{FF2B5EF4-FFF2-40B4-BE49-F238E27FC236}">
                <a16:creationId xmlns:a16="http://schemas.microsoft.com/office/drawing/2014/main" id="{30B93E36-B715-E943-46B8-0446AF37E0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1:notes">
            <a:extLst>
              <a:ext uri="{FF2B5EF4-FFF2-40B4-BE49-F238E27FC236}">
                <a16:creationId xmlns:a16="http://schemas.microsoft.com/office/drawing/2014/main" id="{8830836B-743A-4321-9BC3-21560F46030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8952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" name="Google Shape;2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" name="Google Shape;4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42845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9519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10746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5964409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24858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8369846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12977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35386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03056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29801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96451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69100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56299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33327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54771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380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60964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AAD347D-5ACD-4C99-B74B-A9C85AD731AF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7305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-6254837" y="4909807"/>
            <a:ext cx="12350837" cy="917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5984"/>
              </a:lnSpc>
              <a:spcBef>
                <a:spcPts val="0"/>
              </a:spcBef>
              <a:spcAft>
                <a:spcPts val="0"/>
              </a:spcAft>
              <a:buClr>
                <a:srgbClr val="2A2921"/>
              </a:buClr>
              <a:buSzPts val="5738"/>
              <a:buFont typeface="Montserrat"/>
              <a:buNone/>
            </a:pPr>
            <a:r>
              <a:rPr lang="en-US" sz="5738" b="1" i="0" u="none" strike="noStrike" cap="none" dirty="0" err="1">
                <a:solidFill>
                  <a:srgbClr val="2A2921"/>
                </a:solidFill>
                <a:latin typeface="Montserrat"/>
                <a:ea typeface="Montserrat"/>
                <a:cs typeface="Montserrat"/>
                <a:sym typeface="Montserrat"/>
              </a:rPr>
              <a:t>ProiectPooSAM</a:t>
            </a:r>
            <a:endParaRPr sz="1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-10662234" y="5827549"/>
            <a:ext cx="12350837" cy="498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A5A4C"/>
              </a:buClr>
              <a:buSzPts val="1620"/>
              <a:buFont typeface="Montserrat"/>
              <a:buNone/>
            </a:pPr>
            <a:br>
              <a:rPr lang="en-US" sz="1400" i="1" dirty="0">
                <a:solidFill>
                  <a:srgbClr val="FF0000"/>
                </a:solidFill>
              </a:rPr>
            </a:br>
            <a:r>
              <a:rPr lang="en-US" sz="1400" b="0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O </a:t>
            </a:r>
            <a:r>
              <a:rPr lang="en-US" sz="1400" b="0" i="1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prezentare</a:t>
            </a:r>
            <a:r>
              <a:rPr lang="en-US" sz="1400" b="0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400" b="0" i="1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generală</a:t>
            </a:r>
            <a:r>
              <a:rPr lang="en-US" sz="1400" b="0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400" b="0" i="1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introductivă</a:t>
            </a:r>
            <a:r>
              <a:rPr lang="en-US" sz="1400" b="0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a </a:t>
            </a:r>
            <a:r>
              <a:rPr lang="en-US" sz="1400" b="0" i="1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unui</a:t>
            </a:r>
            <a:r>
              <a:rPr lang="en-US" sz="1400" b="0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400" b="0" i="1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proiect</a:t>
            </a:r>
            <a:r>
              <a:rPr lang="en-US" sz="1400" b="0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400" b="0" i="1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axat</a:t>
            </a:r>
            <a:r>
              <a:rPr lang="en-US" sz="1400" b="0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pe </a:t>
            </a:r>
            <a:r>
              <a:rPr lang="en-US" sz="1400" b="0" i="1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proiectarea</a:t>
            </a:r>
            <a:r>
              <a:rPr lang="en-US" sz="1400" b="0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400" b="0" i="1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și</a:t>
            </a:r>
            <a:r>
              <a:rPr lang="en-US" sz="1400" b="0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400" b="0" i="1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implementarea</a:t>
            </a:r>
            <a:r>
              <a:rPr lang="en-US" sz="1400" b="0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400" b="0" i="1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unui</a:t>
            </a:r>
            <a:r>
              <a:rPr lang="en-US" sz="1400" b="0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400" b="0" i="1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sistem</a:t>
            </a:r>
            <a:r>
              <a:rPr lang="en-US" sz="1400" b="0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lang="en-US" sz="1400" b="0" i="1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analiză</a:t>
            </a:r>
            <a:r>
              <a:rPr lang="en-US" sz="1400" b="0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400" b="0" i="1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și</a:t>
            </a:r>
            <a:r>
              <a:rPr lang="en-US" sz="1400" b="0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400" b="0" i="1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manipulare</a:t>
            </a:r>
            <a:r>
              <a:rPr lang="en-US" sz="1400" b="0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a </a:t>
            </a:r>
            <a:r>
              <a:rPr lang="en-US" sz="1400" b="0" i="1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datelor</a:t>
            </a:r>
            <a:r>
              <a:rPr lang="en-US" sz="1400" b="0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.</a:t>
            </a:r>
            <a:endParaRPr sz="1400" b="0" i="1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Google Shape;18;p3" descr="RVXgqEv2lR4">
            <a:extLst>
              <a:ext uri="{FF2B5EF4-FFF2-40B4-BE49-F238E27FC236}">
                <a16:creationId xmlns:a16="http://schemas.microsoft.com/office/drawing/2014/main" id="{AC372399-A78A-969F-7F2E-2BC8A0F808A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30662" b="44158"/>
          <a:stretch/>
        </p:blipFill>
        <p:spPr>
          <a:xfrm>
            <a:off x="0" y="-4947139"/>
            <a:ext cx="12188952" cy="4761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 advTm="0">
        <p159:morph option="byObject"/>
      </p:transition>
    </mc:Choice>
    <mc:Fallback>
      <p:transition spd="med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5">
          <a:extLst>
            <a:ext uri="{FF2B5EF4-FFF2-40B4-BE49-F238E27FC236}">
              <a16:creationId xmlns:a16="http://schemas.microsoft.com/office/drawing/2014/main" id="{E3C33454-7694-D15D-C4A6-4A5C11570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>
            <a:extLst>
              <a:ext uri="{FF2B5EF4-FFF2-40B4-BE49-F238E27FC236}">
                <a16:creationId xmlns:a16="http://schemas.microsoft.com/office/drawing/2014/main" id="{E110A79C-27BD-E9F3-714E-B469DFBB9890}"/>
              </a:ext>
            </a:extLst>
          </p:cNvPr>
          <p:cNvSpPr/>
          <p:nvPr/>
        </p:nvSpPr>
        <p:spPr>
          <a:xfrm>
            <a:off x="380903" y="4956700"/>
            <a:ext cx="12350837" cy="917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5984"/>
              </a:lnSpc>
              <a:spcBef>
                <a:spcPts val="0"/>
              </a:spcBef>
              <a:spcAft>
                <a:spcPts val="0"/>
              </a:spcAft>
              <a:buClr>
                <a:srgbClr val="2A2921"/>
              </a:buClr>
              <a:buSzPts val="5738"/>
              <a:buFont typeface="Montserrat"/>
              <a:buNone/>
            </a:pPr>
            <a:r>
              <a:rPr lang="en-US" sz="5738" b="1" i="0" u="none" strike="noStrike" cap="none" dirty="0" err="1">
                <a:solidFill>
                  <a:srgbClr val="2A2921"/>
                </a:solidFill>
                <a:latin typeface="Montserrat"/>
                <a:ea typeface="Montserrat"/>
                <a:cs typeface="Montserrat"/>
                <a:sym typeface="Montserrat"/>
              </a:rPr>
              <a:t>ProiectPooSAM</a:t>
            </a:r>
            <a:endParaRPr sz="1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">
            <a:extLst>
              <a:ext uri="{FF2B5EF4-FFF2-40B4-BE49-F238E27FC236}">
                <a16:creationId xmlns:a16="http://schemas.microsoft.com/office/drawing/2014/main" id="{FF142F46-9031-C0F7-0457-4D57B526565F}"/>
              </a:ext>
            </a:extLst>
          </p:cNvPr>
          <p:cNvSpPr/>
          <p:nvPr/>
        </p:nvSpPr>
        <p:spPr>
          <a:xfrm>
            <a:off x="380904" y="6048927"/>
            <a:ext cx="12350837" cy="498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A5A4C"/>
              </a:buClr>
              <a:buSzPts val="1620"/>
              <a:buFont typeface="Montserrat"/>
              <a:buNone/>
            </a:pPr>
            <a:br>
              <a:rPr lang="en-US" sz="1400" i="1" dirty="0">
                <a:solidFill>
                  <a:srgbClr val="FF0000"/>
                </a:solidFill>
              </a:rPr>
            </a:br>
            <a:r>
              <a:rPr lang="en-US" sz="1400" b="0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O </a:t>
            </a:r>
            <a:r>
              <a:rPr lang="en-US" sz="1400" b="0" i="1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prezentare</a:t>
            </a:r>
            <a:r>
              <a:rPr lang="en-US" sz="1400" b="0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400" b="0" i="1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generală</a:t>
            </a:r>
            <a:r>
              <a:rPr lang="en-US" sz="1400" b="0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400" b="0" i="1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introductivă</a:t>
            </a:r>
            <a:r>
              <a:rPr lang="en-US" sz="1400" b="0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a </a:t>
            </a:r>
            <a:r>
              <a:rPr lang="en-US" sz="1400" b="0" i="1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unui</a:t>
            </a:r>
            <a:r>
              <a:rPr lang="en-US" sz="1400" b="0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400" b="0" i="1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proiect</a:t>
            </a:r>
            <a:r>
              <a:rPr lang="en-US" sz="1400" b="0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400" b="0" i="1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axat</a:t>
            </a:r>
            <a:r>
              <a:rPr lang="en-US" sz="1400" b="0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pe </a:t>
            </a:r>
            <a:r>
              <a:rPr lang="en-US" sz="1400" b="0" i="1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proiectarea</a:t>
            </a:r>
            <a:r>
              <a:rPr lang="en-US" sz="1400" b="0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400" b="0" i="1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și</a:t>
            </a:r>
            <a:r>
              <a:rPr lang="en-US" sz="1400" b="0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400" b="0" i="1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implementarea</a:t>
            </a:r>
            <a:r>
              <a:rPr lang="en-US" sz="1400" b="0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400" b="0" i="1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unui</a:t>
            </a:r>
            <a:r>
              <a:rPr lang="en-US" sz="1400" b="0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400" b="0" i="1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sistem</a:t>
            </a:r>
            <a:r>
              <a:rPr lang="en-US" sz="1400" b="0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lang="en-US" sz="1400" b="0" i="1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analiză</a:t>
            </a:r>
            <a:r>
              <a:rPr lang="en-US" sz="1400" b="0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400" b="0" i="1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și</a:t>
            </a:r>
            <a:r>
              <a:rPr lang="en-US" sz="1400" b="0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400" b="0" i="1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manipulare</a:t>
            </a:r>
            <a:r>
              <a:rPr lang="en-US" sz="1400" b="0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a </a:t>
            </a:r>
            <a:r>
              <a:rPr lang="en-US" sz="1400" b="0" i="1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datelor</a:t>
            </a:r>
            <a:r>
              <a:rPr lang="en-US" sz="1400" b="0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.</a:t>
            </a:r>
            <a:endParaRPr sz="1400" b="0" i="1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Google Shape;18;p3" descr="RVXgqEv2lR4">
            <a:extLst>
              <a:ext uri="{FF2B5EF4-FFF2-40B4-BE49-F238E27FC236}">
                <a16:creationId xmlns:a16="http://schemas.microsoft.com/office/drawing/2014/main" id="{F6E3A3BC-B572-897A-E4DA-7224E6C1D98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30662" b="44158"/>
          <a:stretch/>
        </p:blipFill>
        <p:spPr>
          <a:xfrm>
            <a:off x="0" y="0"/>
            <a:ext cx="12188952" cy="476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25;p4">
            <a:extLst>
              <a:ext uri="{FF2B5EF4-FFF2-40B4-BE49-F238E27FC236}">
                <a16:creationId xmlns:a16="http://schemas.microsoft.com/office/drawing/2014/main" id="{0896E9E1-1C95-FE20-CDCB-2FE72A92B3F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3719074" y="1139161"/>
            <a:ext cx="876081" cy="11595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6;p4">
            <a:extLst>
              <a:ext uri="{FF2B5EF4-FFF2-40B4-BE49-F238E27FC236}">
                <a16:creationId xmlns:a16="http://schemas.microsoft.com/office/drawing/2014/main" id="{C819B812-3D1A-1E97-1822-54652094294C}"/>
              </a:ext>
            </a:extLst>
          </p:cNvPr>
          <p:cNvSpPr/>
          <p:nvPr/>
        </p:nvSpPr>
        <p:spPr>
          <a:xfrm>
            <a:off x="-3329754" y="1550230"/>
            <a:ext cx="2705677" cy="509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97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Montserrat"/>
              <a:buNone/>
            </a:pPr>
            <a:r>
              <a:rPr lang="en-US" sz="2400" b="1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Proiectul</a:t>
            </a:r>
            <a:endParaRPr sz="32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;p4">
            <a:extLst>
              <a:ext uri="{FF2B5EF4-FFF2-40B4-BE49-F238E27FC236}">
                <a16:creationId xmlns:a16="http://schemas.microsoft.com/office/drawing/2014/main" id="{663194D0-587B-2717-5956-D933FD56F7CB}"/>
              </a:ext>
            </a:extLst>
          </p:cNvPr>
          <p:cNvSpPr/>
          <p:nvPr/>
        </p:nvSpPr>
        <p:spPr>
          <a:xfrm>
            <a:off x="-3563626" y="2469341"/>
            <a:ext cx="2195903" cy="2291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Proiectul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Pizza – De la idee la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implementare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O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aplicație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pentru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gestionarea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comenzilor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pizza.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251B3C5-2EC5-88CE-2A74-BCA78BD61F0D}"/>
              </a:ext>
            </a:extLst>
          </p:cNvPr>
          <p:cNvCxnSpPr/>
          <p:nvPr/>
        </p:nvCxnSpPr>
        <p:spPr>
          <a:xfrm>
            <a:off x="3079183" y="-4122850"/>
            <a:ext cx="0" cy="3686474"/>
          </a:xfrm>
          <a:prstGeom prst="line">
            <a:avLst/>
          </a:prstGeom>
          <a:ln w="57150">
            <a:solidFill>
              <a:schemeClr val="tx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oogle Shape;33;p4">
            <a:extLst>
              <a:ext uri="{FF2B5EF4-FFF2-40B4-BE49-F238E27FC236}">
                <a16:creationId xmlns:a16="http://schemas.microsoft.com/office/drawing/2014/main" id="{766B714A-C73A-9137-4002-724218AE363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660134" y="1609701"/>
            <a:ext cx="1253688" cy="113104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4;p4">
            <a:extLst>
              <a:ext uri="{FF2B5EF4-FFF2-40B4-BE49-F238E27FC236}">
                <a16:creationId xmlns:a16="http://schemas.microsoft.com/office/drawing/2014/main" id="{77000819-332A-272A-1C99-5E768E7042C2}"/>
              </a:ext>
            </a:extLst>
          </p:cNvPr>
          <p:cNvSpPr/>
          <p:nvPr/>
        </p:nvSpPr>
        <p:spPr>
          <a:xfrm>
            <a:off x="11286843" y="1164250"/>
            <a:ext cx="4000275" cy="34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97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Montserrat"/>
              <a:buNone/>
            </a:pPr>
            <a:r>
              <a:rPr lang="en-US" sz="1800" b="1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Introducere</a:t>
            </a: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5;p4">
            <a:extLst>
              <a:ext uri="{FF2B5EF4-FFF2-40B4-BE49-F238E27FC236}">
                <a16:creationId xmlns:a16="http://schemas.microsoft.com/office/drawing/2014/main" id="{0A8084FB-861D-FDB7-937C-40F17EE313B5}"/>
              </a:ext>
            </a:extLst>
          </p:cNvPr>
          <p:cNvSpPr/>
          <p:nvPr/>
        </p:nvSpPr>
        <p:spPr>
          <a:xfrm>
            <a:off x="14396439" y="1313875"/>
            <a:ext cx="5924107" cy="14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Acest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proiect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fost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dezvoltat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ca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parte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studiului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nostru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programare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orientată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pe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obiecte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cu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obiectivul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a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crea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o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aplicație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care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să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gestioneze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eficient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informațiile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despre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pizza,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comenzi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și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clienți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36;p4">
            <a:extLst>
              <a:ext uri="{FF2B5EF4-FFF2-40B4-BE49-F238E27FC236}">
                <a16:creationId xmlns:a16="http://schemas.microsoft.com/office/drawing/2014/main" id="{C46A1AD8-11BB-507A-6A1C-883D35372DB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860040" y="3992301"/>
            <a:ext cx="1406071" cy="125293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37;p4">
            <a:extLst>
              <a:ext uri="{FF2B5EF4-FFF2-40B4-BE49-F238E27FC236}">
                <a16:creationId xmlns:a16="http://schemas.microsoft.com/office/drawing/2014/main" id="{F790E4E0-DD7F-2D1A-533C-5256DEC7137C}"/>
              </a:ext>
            </a:extLst>
          </p:cNvPr>
          <p:cNvSpPr/>
          <p:nvPr/>
        </p:nvSpPr>
        <p:spPr>
          <a:xfrm>
            <a:off x="11811097" y="3597384"/>
            <a:ext cx="3503958" cy="315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97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Montserrat"/>
              <a:buNone/>
            </a:pPr>
            <a:r>
              <a:rPr lang="en-US" sz="1800" b="1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Funcționalități</a:t>
            </a: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8;p4">
            <a:extLst>
              <a:ext uri="{FF2B5EF4-FFF2-40B4-BE49-F238E27FC236}">
                <a16:creationId xmlns:a16="http://schemas.microsoft.com/office/drawing/2014/main" id="{1D0AC2DF-048C-DE85-3503-E1AC85FABB2C}"/>
              </a:ext>
            </a:extLst>
          </p:cNvPr>
          <p:cNvSpPr/>
          <p:nvPr/>
        </p:nvSpPr>
        <p:spPr>
          <a:xfrm>
            <a:off x="14696534" y="4152719"/>
            <a:ext cx="6066803" cy="60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Vom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prezenta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funcționalitățile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implementate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provocările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întâlnite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și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soluțiile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adoptate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6E0117A-63A9-4E45-CC95-FBDC8A71A3E8}"/>
              </a:ext>
            </a:extLst>
          </p:cNvPr>
          <p:cNvCxnSpPr/>
          <p:nvPr/>
        </p:nvCxnSpPr>
        <p:spPr>
          <a:xfrm>
            <a:off x="12660134" y="3206787"/>
            <a:ext cx="7836407" cy="0"/>
          </a:xfrm>
          <a:prstGeom prst="line">
            <a:avLst/>
          </a:prstGeom>
          <a:ln w="19050">
            <a:solidFill>
              <a:schemeClr val="tx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40;p4">
            <a:extLst>
              <a:ext uri="{FF2B5EF4-FFF2-40B4-BE49-F238E27FC236}">
                <a16:creationId xmlns:a16="http://schemas.microsoft.com/office/drawing/2014/main" id="{79CB7C7F-C747-381D-E87B-48A2B47FB82C}"/>
              </a:ext>
            </a:extLst>
          </p:cNvPr>
          <p:cNvSpPr/>
          <p:nvPr/>
        </p:nvSpPr>
        <p:spPr>
          <a:xfrm>
            <a:off x="1700263" y="7146487"/>
            <a:ext cx="8788425" cy="86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În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concluzie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proiectul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Pizza a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fost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o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experiență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utilă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pentru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pune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în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practică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principiile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programării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orientate pe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obiecte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și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dezvolta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o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aplicație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care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să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gestioneze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comenzile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pizza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într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-un mod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eficient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44934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91603"/>
            <a:ext cx="12188952" cy="509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97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88"/>
              <a:buFont typeface="Montserrat"/>
              <a:buNone/>
            </a:pPr>
            <a:r>
              <a:rPr lang="en-US" sz="3600" b="1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ProiectPooSAM</a:t>
            </a: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Google Shape;2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4002" y="1405645"/>
            <a:ext cx="876081" cy="115952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/>
          <p:nvPr/>
        </p:nvSpPr>
        <p:spPr>
          <a:xfrm>
            <a:off x="773322" y="1816714"/>
            <a:ext cx="2705677" cy="509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97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Montserrat"/>
              <a:buNone/>
            </a:pPr>
            <a:r>
              <a:rPr lang="en-US" sz="2400" b="1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Proiectul</a:t>
            </a:r>
            <a:endParaRPr sz="32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"/>
          <p:cNvSpPr/>
          <p:nvPr/>
        </p:nvSpPr>
        <p:spPr>
          <a:xfrm>
            <a:off x="539450" y="2735825"/>
            <a:ext cx="2195903" cy="2291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Proiectul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Pizza – De la idee la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implementare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O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aplicație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pentru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gestionarea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comenzilor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pizza.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61611" y="1527647"/>
            <a:ext cx="1253688" cy="1131044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/>
          <p:cNvSpPr/>
          <p:nvPr/>
        </p:nvSpPr>
        <p:spPr>
          <a:xfrm>
            <a:off x="2588320" y="1082196"/>
            <a:ext cx="4000275" cy="34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97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Montserrat"/>
              <a:buNone/>
            </a:pPr>
            <a:r>
              <a:rPr lang="en-US" sz="1800" b="1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Introducere</a:t>
            </a: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5697916" y="1231821"/>
            <a:ext cx="5924107" cy="14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Acest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proiect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fost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dezvoltat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ca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parte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studiului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nostru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programare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orientată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pe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obiecte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cu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obiectivul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a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crea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o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aplicație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care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să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gestioneze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eficient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informațiile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despre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pizza,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comenzi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și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clienți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" name="Google Shape;36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85420" y="3515734"/>
            <a:ext cx="1406071" cy="1252936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/>
          <p:nvPr/>
        </p:nvSpPr>
        <p:spPr>
          <a:xfrm>
            <a:off x="2836477" y="3120817"/>
            <a:ext cx="3503958" cy="315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97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Montserrat"/>
              <a:buNone/>
            </a:pPr>
            <a:r>
              <a:rPr lang="en-US" sz="1800" b="1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Funcționalități</a:t>
            </a: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5721914" y="3676152"/>
            <a:ext cx="6066803" cy="60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Vom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prezenta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funcționalitățile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implementate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provocările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întâlnite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și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soluțiile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adoptate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4"/>
          <p:cNvSpPr/>
          <p:nvPr/>
        </p:nvSpPr>
        <p:spPr>
          <a:xfrm>
            <a:off x="0" y="5351712"/>
            <a:ext cx="12188952" cy="1504574"/>
          </a:xfrm>
          <a:prstGeom prst="rect">
            <a:avLst/>
          </a:prstGeom>
          <a:solidFill>
            <a:srgbClr val="1455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4"/>
          <p:cNvSpPr/>
          <p:nvPr/>
        </p:nvSpPr>
        <p:spPr>
          <a:xfrm>
            <a:off x="1700264" y="5668636"/>
            <a:ext cx="8788425" cy="86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În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concluzie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proiectul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Pizza a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fost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o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experiență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utilă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pentru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pune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în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practică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principiile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programării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orientate pe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obiecte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și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dezvolta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o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aplicație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care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să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gestioneze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comenzile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pizza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într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-un mod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eficient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3147BC-369E-0E37-E680-696D043FB47E}"/>
              </a:ext>
            </a:extLst>
          </p:cNvPr>
          <p:cNvCxnSpPr/>
          <p:nvPr/>
        </p:nvCxnSpPr>
        <p:spPr>
          <a:xfrm>
            <a:off x="3172968" y="1082196"/>
            <a:ext cx="0" cy="3686474"/>
          </a:xfrm>
          <a:prstGeom prst="line">
            <a:avLst/>
          </a:prstGeom>
          <a:ln w="57150">
            <a:solidFill>
              <a:schemeClr val="tx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046D33-0DEE-0630-D408-1795D951CE6B}"/>
              </a:ext>
            </a:extLst>
          </p:cNvPr>
          <p:cNvCxnSpPr/>
          <p:nvPr/>
        </p:nvCxnSpPr>
        <p:spPr>
          <a:xfrm>
            <a:off x="3785616" y="2925433"/>
            <a:ext cx="7836407" cy="0"/>
          </a:xfrm>
          <a:prstGeom prst="line">
            <a:avLst/>
          </a:prstGeom>
          <a:ln w="19050">
            <a:solidFill>
              <a:schemeClr val="tx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494080-9CEC-5FDC-FBE9-9A81CA2F748F}"/>
              </a:ext>
            </a:extLst>
          </p:cNvPr>
          <p:cNvSpPr txBox="1"/>
          <p:nvPr/>
        </p:nvSpPr>
        <p:spPr>
          <a:xfrm>
            <a:off x="3803322" y="-1098806"/>
            <a:ext cx="5074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dirty="0"/>
              <a:t>MEMBRII</a:t>
            </a:r>
            <a:r>
              <a:rPr lang="en-US" sz="4800" i="1" dirty="0"/>
              <a:t> </a:t>
            </a:r>
            <a:r>
              <a:rPr lang="en-US" sz="4800" b="1" i="1" dirty="0"/>
              <a:t>ECHIPEI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685AAC2-A0CC-238F-24EF-274D4BC33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42707" y="1257422"/>
            <a:ext cx="2491083" cy="373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3D2AE5-6B70-6982-19F6-2C719E6254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242707" y="1259759"/>
            <a:ext cx="2491083" cy="3736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5A7A3A-3E14-09EF-DDA0-F8542609C3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242708" y="1292747"/>
            <a:ext cx="2491083" cy="37350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479BE-9D18-A012-23A7-FC72A78BF285}"/>
              </a:ext>
            </a:extLst>
          </p:cNvPr>
          <p:cNvSpPr txBox="1"/>
          <p:nvPr/>
        </p:nvSpPr>
        <p:spPr>
          <a:xfrm>
            <a:off x="910546" y="7491174"/>
            <a:ext cx="2173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latin typeface="Cochocib Script Latin Pro" panose="020F0502020204030204" pitchFamily="2" charset="0"/>
              </a:rPr>
              <a:t>Crișan</a:t>
            </a:r>
            <a:r>
              <a:rPr lang="en-US" sz="3600" dirty="0">
                <a:latin typeface="Cochocib Script Latin Pro" panose="020F0502020204030204" pitchFamily="2" charset="0"/>
              </a:rPr>
              <a:t> Alex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AC2BC7-DB2E-70CC-6D2F-4D33822720B4}"/>
              </a:ext>
            </a:extLst>
          </p:cNvPr>
          <p:cNvSpPr txBox="1"/>
          <p:nvPr/>
        </p:nvSpPr>
        <p:spPr>
          <a:xfrm>
            <a:off x="4751543" y="7491174"/>
            <a:ext cx="1940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 err="1">
                <a:latin typeface="Cochocib Script Latin Pro" panose="02000503000000020003" pitchFamily="2" charset="0"/>
              </a:rPr>
              <a:t>Ignat</a:t>
            </a:r>
            <a:r>
              <a:rPr lang="en-US" sz="3600" i="1" dirty="0">
                <a:latin typeface="Cochocib Script Latin Pro" panose="02000503000000020003" pitchFamily="2" charset="0"/>
              </a:rPr>
              <a:t> Mihai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22809A-1CC8-998E-3371-F8E18C5A3E51}"/>
              </a:ext>
            </a:extLst>
          </p:cNvPr>
          <p:cNvSpPr txBox="1"/>
          <p:nvPr/>
        </p:nvSpPr>
        <p:spPr>
          <a:xfrm>
            <a:off x="8057293" y="7491174"/>
            <a:ext cx="277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latin typeface="Cochocib Script Latin Pro" panose="02000503000000020003" pitchFamily="2" charset="0"/>
              </a:rPr>
              <a:t>Covaciu Sebastian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B6E3AB-939C-5CFB-DBAC-6B662AAD317E}"/>
              </a:ext>
            </a:extLst>
          </p:cNvPr>
          <p:cNvSpPr txBox="1"/>
          <p:nvPr/>
        </p:nvSpPr>
        <p:spPr>
          <a:xfrm>
            <a:off x="3558886" y="359046"/>
            <a:ext cx="5074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dirty="0"/>
              <a:t>MEMBRII</a:t>
            </a:r>
            <a:r>
              <a:rPr lang="en-US" sz="4800" i="1" dirty="0"/>
              <a:t> </a:t>
            </a:r>
            <a:r>
              <a:rPr lang="en-US" sz="4800" b="1" i="1" dirty="0"/>
              <a:t>ECHIPEI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980F35B-9819-0F7C-39FB-D4B0BCCD7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59" y="1557561"/>
            <a:ext cx="2491083" cy="373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09F103-DF6F-E524-93BE-2B3853FE5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458" y="1559898"/>
            <a:ext cx="2491083" cy="3736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256D1B-0952-9A0D-BC9B-7798D2EE9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5057" y="1561477"/>
            <a:ext cx="2491083" cy="37350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210F2A-A1CA-8340-6490-D3BC2CB61FCB}"/>
              </a:ext>
            </a:extLst>
          </p:cNvPr>
          <p:cNvSpPr txBox="1"/>
          <p:nvPr/>
        </p:nvSpPr>
        <p:spPr>
          <a:xfrm>
            <a:off x="1284631" y="5537934"/>
            <a:ext cx="2173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Crișan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 Alex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B71EF9-A6C5-DC77-90BF-78AAABFE1A99}"/>
              </a:ext>
            </a:extLst>
          </p:cNvPr>
          <p:cNvSpPr txBox="1"/>
          <p:nvPr/>
        </p:nvSpPr>
        <p:spPr>
          <a:xfrm>
            <a:off x="5125628" y="5537934"/>
            <a:ext cx="1940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Ignat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 Mihai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214B02-AA9C-893A-69F3-481AF76A7F19}"/>
              </a:ext>
            </a:extLst>
          </p:cNvPr>
          <p:cNvSpPr txBox="1"/>
          <p:nvPr/>
        </p:nvSpPr>
        <p:spPr>
          <a:xfrm>
            <a:off x="8115836" y="5537934"/>
            <a:ext cx="3409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Covaciu Sebastian</a:t>
            </a:r>
          </a:p>
        </p:txBody>
      </p:sp>
    </p:spTree>
    <p:extLst>
      <p:ext uri="{BB962C8B-B14F-4D97-AF65-F5344CB8AC3E}">
        <p14:creationId xmlns:p14="http://schemas.microsoft.com/office/powerpoint/2010/main" val="25367136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/>
          <p:nvPr/>
        </p:nvSpPr>
        <p:spPr>
          <a:xfrm>
            <a:off x="0" y="362901"/>
            <a:ext cx="12188952" cy="509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972"/>
              </a:lnSpc>
              <a:spcBef>
                <a:spcPts val="0"/>
              </a:spcBef>
              <a:spcAft>
                <a:spcPts val="0"/>
              </a:spcAft>
              <a:buClr>
                <a:srgbClr val="2A2921"/>
              </a:buClr>
              <a:buSzPts val="3188"/>
              <a:buFont typeface="Montserrat"/>
              <a:buNone/>
            </a:pPr>
            <a:r>
              <a:rPr lang="en-US" sz="3188" b="0" i="0" u="none" strike="noStrike" cap="none">
                <a:solidFill>
                  <a:srgbClr val="2A2921"/>
                </a:solidFill>
                <a:latin typeface="Montserrat"/>
                <a:ea typeface="Montserrat"/>
                <a:cs typeface="Montserrat"/>
                <a:sym typeface="Montserrat"/>
              </a:rPr>
              <a:t>Funcționalități principale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" name="Google Shape;4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0782" y="2528549"/>
            <a:ext cx="771332" cy="7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5"/>
          <p:cNvSpPr/>
          <p:nvPr/>
        </p:nvSpPr>
        <p:spPr>
          <a:xfrm>
            <a:off x="540409" y="3736199"/>
            <a:ext cx="3299587" cy="46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972"/>
              </a:lnSpc>
              <a:spcBef>
                <a:spcPts val="0"/>
              </a:spcBef>
              <a:spcAft>
                <a:spcPts val="0"/>
              </a:spcAft>
              <a:buClr>
                <a:srgbClr val="2A2921"/>
              </a:buClr>
              <a:buSzPts val="1440"/>
              <a:buFont typeface="Montserrat"/>
              <a:buNone/>
            </a:pPr>
            <a:r>
              <a:rPr lang="en-US" sz="1440" b="0" i="0" u="none" strike="noStrike" cap="none">
                <a:solidFill>
                  <a:srgbClr val="2A2921"/>
                </a:solidFill>
                <a:latin typeface="Montserrat"/>
                <a:ea typeface="Montserrat"/>
                <a:cs typeface="Montserrat"/>
                <a:sym typeface="Montserrat"/>
              </a:rPr>
              <a:t>Gestionarea informațiilor despre pizza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5"/>
          <p:cNvSpPr/>
          <p:nvPr/>
        </p:nvSpPr>
        <p:spPr>
          <a:xfrm>
            <a:off x="540409" y="4282709"/>
            <a:ext cx="3299587" cy="426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A5A4C"/>
              </a:buClr>
              <a:buSzPts val="1200"/>
              <a:buFont typeface="Montserrat"/>
              <a:buNone/>
            </a:pPr>
            <a:r>
              <a:rPr lang="en-US" sz="1200" b="0" i="0" u="none" strike="noStrike" cap="none">
                <a:solidFill>
                  <a:srgbClr val="5A5A4C"/>
                </a:solidFill>
                <a:latin typeface="Montserrat"/>
                <a:ea typeface="Montserrat"/>
                <a:cs typeface="Montserrat"/>
                <a:sym typeface="Montserrat"/>
              </a:rPr>
              <a:t>Fiecare pizza are un nume, preț, și ingrediente.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" name="Google Shape;50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70857" y="2617831"/>
            <a:ext cx="638015" cy="638015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5"/>
          <p:cNvSpPr/>
          <p:nvPr/>
        </p:nvSpPr>
        <p:spPr>
          <a:xfrm>
            <a:off x="4235185" y="3736199"/>
            <a:ext cx="3718583" cy="230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972"/>
              </a:lnSpc>
              <a:spcBef>
                <a:spcPts val="0"/>
              </a:spcBef>
              <a:spcAft>
                <a:spcPts val="0"/>
              </a:spcAft>
              <a:buClr>
                <a:srgbClr val="2A2921"/>
              </a:buClr>
              <a:buSzPts val="1440"/>
              <a:buFont typeface="Montserrat"/>
              <a:buNone/>
            </a:pPr>
            <a:r>
              <a:rPr lang="en-US" sz="1440" b="0" i="0" u="none" strike="noStrike" cap="none">
                <a:solidFill>
                  <a:srgbClr val="2A2921"/>
                </a:solidFill>
                <a:latin typeface="Montserrat"/>
                <a:ea typeface="Montserrat"/>
                <a:cs typeface="Montserrat"/>
                <a:sym typeface="Montserrat"/>
              </a:rPr>
              <a:t>Crearea și urmărirea comenzilor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4235185" y="4052380"/>
            <a:ext cx="3718583" cy="426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A5A4C"/>
              </a:buClr>
              <a:buSzPts val="1200"/>
              <a:buFont typeface="Montserrat"/>
              <a:buNone/>
            </a:pPr>
            <a:r>
              <a:rPr lang="en-US" sz="1200" b="0" i="0" u="none" strike="noStrike" cap="none">
                <a:solidFill>
                  <a:srgbClr val="5A5A4C"/>
                </a:solidFill>
                <a:latin typeface="Montserrat"/>
                <a:ea typeface="Montserrat"/>
                <a:cs typeface="Montserrat"/>
                <a:sym typeface="Montserrat"/>
              </a:rPr>
              <a:t>Comanda include pizza comandată, numele clientului și data comenzii.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86283" y="2517399"/>
            <a:ext cx="638015" cy="828468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5"/>
          <p:cNvSpPr/>
          <p:nvPr/>
        </p:nvSpPr>
        <p:spPr>
          <a:xfrm>
            <a:off x="8176120" y="3736199"/>
            <a:ext cx="3645258" cy="46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972"/>
              </a:lnSpc>
              <a:spcBef>
                <a:spcPts val="0"/>
              </a:spcBef>
              <a:spcAft>
                <a:spcPts val="0"/>
              </a:spcAft>
              <a:buClr>
                <a:srgbClr val="2A2921"/>
              </a:buClr>
              <a:buSzPts val="1440"/>
              <a:buFont typeface="Montserrat"/>
              <a:buNone/>
            </a:pPr>
            <a:r>
              <a:rPr lang="en-US" sz="1440" b="0" i="0" u="none" strike="noStrike" cap="none">
                <a:solidFill>
                  <a:srgbClr val="2A2921"/>
                </a:solidFill>
                <a:latin typeface="Montserrat"/>
                <a:ea typeface="Montserrat"/>
                <a:cs typeface="Montserrat"/>
                <a:sym typeface="Montserrat"/>
              </a:rPr>
              <a:t>Extinderea proiectului pentru o mai bună organizare a datelor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8176120" y="4282709"/>
            <a:ext cx="3645258" cy="426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A5A4C"/>
              </a:buClr>
              <a:buSzPts val="1200"/>
              <a:buFont typeface="Montserrat"/>
              <a:buNone/>
            </a:pPr>
            <a:r>
              <a:rPr lang="en-US" sz="1200" b="0" i="0" u="none" strike="noStrike" cap="none">
                <a:solidFill>
                  <a:srgbClr val="5A5A4C"/>
                </a:solidFill>
                <a:latin typeface="Montserrat"/>
                <a:ea typeface="Montserrat"/>
                <a:cs typeface="Montserrat"/>
                <a:sym typeface="Montserrat"/>
              </a:rPr>
              <a:t>Utilizează concepte avansate precum wrapperele și gestionarea erorilor.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0" y="5932591"/>
            <a:ext cx="12188952" cy="923694"/>
          </a:xfrm>
          <a:prstGeom prst="rect">
            <a:avLst/>
          </a:prstGeom>
          <a:solidFill>
            <a:srgbClr val="1455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5"/>
          <p:cNvSpPr/>
          <p:nvPr/>
        </p:nvSpPr>
        <p:spPr>
          <a:xfrm>
            <a:off x="152362" y="6249516"/>
            <a:ext cx="11884228" cy="287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Am dezvoltat o soluție flexibilă care poate fi extinsă pentru a include mai multe funcționalități.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B6F1A0-4499-BD2A-CDB2-1B2BD7BB2A0E}"/>
              </a:ext>
            </a:extLst>
          </p:cNvPr>
          <p:cNvSpPr txBox="1"/>
          <p:nvPr/>
        </p:nvSpPr>
        <p:spPr>
          <a:xfrm>
            <a:off x="3558886" y="-5569656"/>
            <a:ext cx="5074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dirty="0"/>
              <a:t>MEMBRII</a:t>
            </a:r>
            <a:r>
              <a:rPr lang="en-US" sz="4800" i="1" dirty="0"/>
              <a:t> </a:t>
            </a:r>
            <a:r>
              <a:rPr lang="en-US" sz="4800" b="1" i="1" dirty="0"/>
              <a:t>ECHIPEI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439E84EF-1092-15EE-5FEA-4EDC302D4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59" y="-4371141"/>
            <a:ext cx="2491083" cy="373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F422DA-D60E-63BF-3D8A-D21E0E6F4E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0458" y="-4368804"/>
            <a:ext cx="2491083" cy="3736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EA048E-04E4-193B-F1BF-064B3B4CBB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75057" y="-4367225"/>
            <a:ext cx="2491083" cy="37350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0BAFA2-F4F4-A04A-0145-9F4AE63A0218}"/>
              </a:ext>
            </a:extLst>
          </p:cNvPr>
          <p:cNvSpPr txBox="1"/>
          <p:nvPr/>
        </p:nvSpPr>
        <p:spPr>
          <a:xfrm>
            <a:off x="1284632" y="7433401"/>
            <a:ext cx="2173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latin typeface="Cochocib Script Latin Pro" panose="020F0502020204030204" pitchFamily="2" charset="0"/>
              </a:rPr>
              <a:t>Crișan</a:t>
            </a:r>
            <a:r>
              <a:rPr lang="en-US" sz="3600" dirty="0">
                <a:latin typeface="Cochocib Script Latin Pro" panose="020F0502020204030204" pitchFamily="2" charset="0"/>
              </a:rPr>
              <a:t> Alex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02D57F-5DFF-0511-9706-98075EDFA514}"/>
              </a:ext>
            </a:extLst>
          </p:cNvPr>
          <p:cNvSpPr txBox="1"/>
          <p:nvPr/>
        </p:nvSpPr>
        <p:spPr>
          <a:xfrm>
            <a:off x="5125629" y="7433401"/>
            <a:ext cx="1940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 err="1">
                <a:latin typeface="Cochocib Script Latin Pro" panose="02000503000000020003" pitchFamily="2" charset="0"/>
              </a:rPr>
              <a:t>Ignat</a:t>
            </a:r>
            <a:r>
              <a:rPr lang="en-US" sz="3600" i="1" dirty="0">
                <a:latin typeface="Cochocib Script Latin Pro" panose="02000503000000020003" pitchFamily="2" charset="0"/>
              </a:rPr>
              <a:t> Mihai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F4D140-8FAE-5942-3AD3-12BDDCB8686C}"/>
              </a:ext>
            </a:extLst>
          </p:cNvPr>
          <p:cNvSpPr txBox="1"/>
          <p:nvPr/>
        </p:nvSpPr>
        <p:spPr>
          <a:xfrm>
            <a:off x="8431379" y="7433401"/>
            <a:ext cx="277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latin typeface="Cochocib Script Latin Pro" panose="02000503000000020003" pitchFamily="2" charset="0"/>
              </a:rPr>
              <a:t>Covaciu Sebastian</a:t>
            </a:r>
          </a:p>
        </p:txBody>
      </p:sp>
      <p:sp>
        <p:nvSpPr>
          <p:cNvPr id="9" name="Google Shape;63;p6">
            <a:extLst>
              <a:ext uri="{FF2B5EF4-FFF2-40B4-BE49-F238E27FC236}">
                <a16:creationId xmlns:a16="http://schemas.microsoft.com/office/drawing/2014/main" id="{CA8174F0-0258-AEB7-580B-610B91D010F5}"/>
              </a:ext>
            </a:extLst>
          </p:cNvPr>
          <p:cNvSpPr/>
          <p:nvPr/>
        </p:nvSpPr>
        <p:spPr>
          <a:xfrm>
            <a:off x="-4728168" y="-135680"/>
            <a:ext cx="8534400" cy="150706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>
              <a:spcBef>
                <a:spcPct val="0"/>
              </a:spcBef>
              <a:spcAft>
                <a:spcPts val="600"/>
              </a:spcAft>
              <a:buClr>
                <a:srgbClr val="2A2921"/>
              </a:buClr>
              <a:buSzPts val="3188"/>
            </a:pPr>
            <a:r>
              <a:rPr lang="en-US" sz="3600" b="1" i="0" u="none" strike="noStrike" cap="all" dirty="0" err="1">
                <a:ln w="3175" cmpd="sng">
                  <a:noFill/>
                </a:ln>
                <a:latin typeface="+mj-lt"/>
                <a:ea typeface="+mj-ea"/>
                <a:cs typeface="+mj-cs"/>
                <a:sym typeface="Montserrat"/>
              </a:rPr>
              <a:t>Structura</a:t>
            </a:r>
            <a:r>
              <a:rPr lang="en-US" sz="3600" b="1" i="0" u="none" strike="noStrike" cap="all" dirty="0">
                <a:ln w="3175" cmpd="sng">
                  <a:noFill/>
                </a:ln>
                <a:latin typeface="+mj-lt"/>
                <a:ea typeface="+mj-ea"/>
                <a:cs typeface="+mj-cs"/>
                <a:sym typeface="Montserrat"/>
              </a:rPr>
              <a:t> </a:t>
            </a:r>
            <a:r>
              <a:rPr lang="en-US" sz="3600" b="1" i="0" u="none" strike="noStrike" cap="all" dirty="0" err="1">
                <a:ln w="3175" cmpd="sng">
                  <a:noFill/>
                </a:ln>
                <a:latin typeface="+mj-lt"/>
                <a:ea typeface="+mj-ea"/>
                <a:cs typeface="+mj-cs"/>
                <a:sym typeface="Montserrat"/>
              </a:rPr>
              <a:t>codului</a:t>
            </a:r>
            <a:endParaRPr lang="en-US" sz="3600" b="1" i="0" u="none" strike="noStrike" cap="all" dirty="0">
              <a:ln w="3175" cmpd="sng">
                <a:noFill/>
              </a:ln>
              <a:latin typeface="+mj-lt"/>
              <a:ea typeface="+mj-ea"/>
              <a:cs typeface="+mj-cs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/>
          <p:nvPr/>
        </p:nvSpPr>
        <p:spPr>
          <a:xfrm>
            <a:off x="684212" y="485244"/>
            <a:ext cx="8534400" cy="150706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>
              <a:spcBef>
                <a:spcPct val="0"/>
              </a:spcBef>
              <a:spcAft>
                <a:spcPts val="600"/>
              </a:spcAft>
              <a:buClr>
                <a:srgbClr val="2A2921"/>
              </a:buClr>
              <a:buSzPts val="3188"/>
            </a:pPr>
            <a:r>
              <a:rPr lang="en-US" sz="3600" b="1" i="0" u="none" strike="noStrike" cap="all" dirty="0" err="1">
                <a:ln w="3175" cmpd="sng">
                  <a:noFill/>
                </a:ln>
                <a:latin typeface="+mj-lt"/>
                <a:ea typeface="+mj-ea"/>
                <a:cs typeface="+mj-cs"/>
                <a:sym typeface="Montserrat"/>
              </a:rPr>
              <a:t>Structura</a:t>
            </a:r>
            <a:r>
              <a:rPr lang="en-US" sz="3600" b="1" i="0" u="none" strike="noStrike" cap="all" dirty="0">
                <a:ln w="3175" cmpd="sng">
                  <a:noFill/>
                </a:ln>
                <a:latin typeface="+mj-lt"/>
                <a:ea typeface="+mj-ea"/>
                <a:cs typeface="+mj-cs"/>
                <a:sym typeface="Montserrat"/>
              </a:rPr>
              <a:t> </a:t>
            </a:r>
            <a:r>
              <a:rPr lang="en-US" sz="3600" b="1" i="0" u="none" strike="noStrike" cap="all" dirty="0" err="1">
                <a:ln w="3175" cmpd="sng">
                  <a:noFill/>
                </a:ln>
                <a:latin typeface="+mj-lt"/>
                <a:ea typeface="+mj-ea"/>
                <a:cs typeface="+mj-cs"/>
                <a:sym typeface="Montserrat"/>
              </a:rPr>
              <a:t>codului</a:t>
            </a:r>
            <a:endParaRPr lang="en-US" sz="3600" b="1" i="0" u="none" strike="noStrike" cap="all" dirty="0">
              <a:ln w="3175" cmpd="sng">
                <a:noFill/>
              </a:ln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4" name="Google Shape;64;p6"/>
          <p:cNvSpPr/>
          <p:nvPr/>
        </p:nvSpPr>
        <p:spPr>
          <a:xfrm>
            <a:off x="848014" y="1924720"/>
            <a:ext cx="4738180" cy="444803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242900" marR="0" lvl="0" indent="-2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0" i="0" u="none" strike="noStrike" dirty="0">
                <a:sym typeface="Montserrat"/>
              </a:rPr>
              <a:t>Pizza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742950" marR="0" lvl="1" indent="-285750">
              <a:spcBef>
                <a:spcPct val="2000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Reprezintă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produsul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principal, cu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detalii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precum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numele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prețul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și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ingredientele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pPr marR="0" lvl="1">
              <a:spcBef>
                <a:spcPct val="2000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80000"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242900" marR="0" lvl="0" indent="-2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0" i="0" u="none" strike="noStrike" dirty="0">
                <a:sym typeface="Montserrat"/>
              </a:rPr>
              <a:t>Coman</a:t>
            </a:r>
            <a:r>
              <a:rPr lang="ro-RO" dirty="0">
                <a:sym typeface="Montserrat"/>
              </a:rPr>
              <a:t>dă</a:t>
            </a:r>
            <a:endParaRPr lang="it-IT" dirty="0">
              <a:solidFill>
                <a:schemeClr val="tx2">
                  <a:lumMod val="75000"/>
                </a:schemeClr>
              </a:solidFill>
            </a:endParaRPr>
          </a:p>
          <a:p>
            <a:pPr marL="742950" marR="0" lvl="1" indent="-285750">
              <a:spcBef>
                <a:spcPct val="2000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Conectează clientul la pizza comandată, cu o anumită dată.</a:t>
            </a:r>
          </a:p>
          <a:p>
            <a:pPr marR="0" lvl="1">
              <a:spcBef>
                <a:spcPct val="2000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80000"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242900" marR="0" lvl="0" indent="-2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0" i="0" u="none" strike="noStrike" dirty="0">
                <a:sym typeface="Montserrat"/>
              </a:rPr>
              <a:t>Customer</a:t>
            </a:r>
            <a:endParaRPr lang="en-US" dirty="0"/>
          </a:p>
          <a:p>
            <a:pPr marL="742950" marR="0" lvl="1" indent="-285750">
              <a:spcBef>
                <a:spcPct val="2000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ro-RO" b="0" i="0" u="none" strike="noStrike" dirty="0">
                <a:solidFill>
                  <a:schemeClr val="tx2">
                    <a:lumMod val="75000"/>
                  </a:schemeClr>
                </a:solidFill>
                <a:sym typeface="Montserrat"/>
              </a:rPr>
              <a:t>Permite vizualizarea comenzilor de către </a:t>
            </a:r>
            <a:r>
              <a:rPr lang="ro-RO" b="0" i="0" u="none" strike="noStrike" dirty="0" err="1">
                <a:solidFill>
                  <a:schemeClr val="tx2">
                    <a:lumMod val="75000"/>
                  </a:schemeClr>
                </a:solidFill>
                <a:sym typeface="Montserrat"/>
              </a:rPr>
              <a:t>utilzator</a:t>
            </a:r>
            <a:endParaRPr lang="en-US" b="0" i="0" u="none" strike="noStrike" dirty="0">
              <a:solidFill>
                <a:schemeClr val="tx2">
                  <a:lumMod val="75000"/>
                </a:schemeClr>
              </a:solidFill>
              <a:sym typeface="Arial"/>
            </a:endParaRPr>
          </a:p>
        </p:txBody>
      </p:sp>
      <p:sp>
        <p:nvSpPr>
          <p:cNvPr id="65" name="Google Shape;65;p6"/>
          <p:cNvSpPr/>
          <p:nvPr/>
        </p:nvSpPr>
        <p:spPr>
          <a:xfrm>
            <a:off x="5897048" y="2155526"/>
            <a:ext cx="5446938" cy="3441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>
                  <a:lumMod val="75000"/>
                </a:schemeClr>
              </a:buClr>
              <a:buSzPts val="2160"/>
              <a:buFont typeface="Wingdings" panose="05000000000000000000" pitchFamily="2" charset="2"/>
              <a:buChar char="Ø"/>
            </a:pPr>
            <a:r>
              <a:rPr lang="en-GB" dirty="0"/>
              <a:t>Wrapper </a:t>
            </a:r>
            <a:r>
              <a:rPr lang="en-GB" dirty="0" err="1"/>
              <a:t>pentru</a:t>
            </a:r>
            <a:r>
              <a:rPr lang="en-GB" dirty="0"/>
              <a:t> </a:t>
            </a:r>
            <a:r>
              <a:rPr lang="en-GB" dirty="0" err="1"/>
              <a:t>managementul</a:t>
            </a:r>
            <a:r>
              <a:rPr lang="en-GB" dirty="0"/>
              <a:t> </a:t>
            </a:r>
            <a:r>
              <a:rPr lang="en-GB" dirty="0" err="1"/>
              <a:t>comenzilor</a:t>
            </a:r>
            <a:endParaRPr lang="en-GB" dirty="0"/>
          </a:p>
          <a:p>
            <a:pPr marL="742950" marR="0" lvl="1" indent="-285750" algn="l" rtl="0">
              <a:spcBef>
                <a:spcPts val="404"/>
              </a:spcBef>
              <a:spcAft>
                <a:spcPts val="0"/>
              </a:spcAft>
              <a:buClr>
                <a:schemeClr val="tx2">
                  <a:lumMod val="75000"/>
                </a:schemeClr>
              </a:buClr>
              <a:buSzPts val="1380"/>
              <a:buFont typeface="Wingdings" panose="05000000000000000000" pitchFamily="2" charset="2"/>
              <a:buChar char="§"/>
            </a:pPr>
            <a:r>
              <a:rPr lang="ro-RO" dirty="0"/>
              <a:t>S-a</a:t>
            </a:r>
            <a:r>
              <a:rPr lang="en-GB" dirty="0"/>
              <a:t> </a:t>
            </a:r>
            <a:r>
              <a:rPr lang="en-GB" dirty="0" err="1"/>
              <a:t>creat</a:t>
            </a:r>
            <a:r>
              <a:rPr lang="en-GB" dirty="0"/>
              <a:t> un wrapper care </a:t>
            </a:r>
            <a:r>
              <a:rPr lang="en-GB" dirty="0" err="1"/>
              <a:t>validează</a:t>
            </a:r>
            <a:r>
              <a:rPr lang="en-GB" dirty="0"/>
              <a:t> </a:t>
            </a:r>
            <a:r>
              <a:rPr lang="en-GB" dirty="0" err="1"/>
              <a:t>comanda</a:t>
            </a:r>
            <a:r>
              <a:rPr lang="en-GB" dirty="0"/>
              <a:t> </a:t>
            </a:r>
            <a:r>
              <a:rPr lang="en-GB" dirty="0" err="1"/>
              <a:t>și</a:t>
            </a:r>
            <a:r>
              <a:rPr lang="en-GB" dirty="0"/>
              <a:t> </a:t>
            </a:r>
            <a:r>
              <a:rPr lang="en-GB" dirty="0" err="1"/>
              <a:t>oferă</a:t>
            </a:r>
            <a:r>
              <a:rPr lang="en-GB" dirty="0"/>
              <a:t> </a:t>
            </a:r>
            <a:r>
              <a:rPr lang="en-GB" dirty="0" err="1"/>
              <a:t>înregistrare</a:t>
            </a:r>
            <a:r>
              <a:rPr lang="en-GB" dirty="0"/>
              <a:t> </a:t>
            </a:r>
            <a:r>
              <a:rPr lang="en-GB" dirty="0" err="1"/>
              <a:t>pentru</a:t>
            </a:r>
            <a:r>
              <a:rPr lang="en-GB" dirty="0"/>
              <a:t> </a:t>
            </a:r>
            <a:r>
              <a:rPr lang="en-GB" dirty="0" err="1"/>
              <a:t>fiecare</a:t>
            </a:r>
            <a:r>
              <a:rPr lang="en-GB" dirty="0"/>
              <a:t> pas al </a:t>
            </a:r>
            <a:r>
              <a:rPr lang="en-GB" dirty="0" err="1"/>
              <a:t>procesului</a:t>
            </a:r>
            <a:r>
              <a:rPr lang="en-GB" dirty="0"/>
              <a:t>.</a:t>
            </a:r>
            <a:endParaRPr lang="ro-RO" b="0" i="0" u="none" strike="noStrike" cap="none" dirty="0"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-342900" algn="l" rtl="0">
              <a:spcBef>
                <a:spcPts val="2609"/>
              </a:spcBef>
              <a:spcAft>
                <a:spcPts val="0"/>
              </a:spcAft>
              <a:buClr>
                <a:schemeClr val="tx2">
                  <a:lumMod val="75000"/>
                </a:schemeClr>
              </a:buClr>
              <a:buSzPts val="2160"/>
              <a:buFont typeface="Wingdings" panose="05000000000000000000" pitchFamily="2" charset="2"/>
              <a:buChar char="Ø"/>
            </a:pPr>
            <a:r>
              <a:rPr lang="en-US" dirty="0" err="1"/>
              <a:t>Gestionarea</a:t>
            </a:r>
            <a:r>
              <a:rPr lang="en-US" dirty="0"/>
              <a:t> </a:t>
            </a:r>
            <a:r>
              <a:rPr lang="ro-RO" dirty="0" err="1"/>
              <a:t>logării</a:t>
            </a:r>
            <a:endParaRPr dirty="0"/>
          </a:p>
          <a:p>
            <a:pPr marL="742950" marR="0" lvl="1" indent="-285750" algn="l" rtl="0">
              <a:spcBef>
                <a:spcPts val="404"/>
              </a:spcBef>
              <a:spcAft>
                <a:spcPts val="0"/>
              </a:spcAft>
              <a:buClr>
                <a:schemeClr val="tx2">
                  <a:lumMod val="75000"/>
                </a:schemeClr>
              </a:buClr>
              <a:buSzPts val="1380"/>
              <a:buFont typeface="Wingdings" panose="05000000000000000000" pitchFamily="2" charset="2"/>
              <a:buChar char="§"/>
            </a:pPr>
            <a:r>
              <a:rPr lang="en-GB" dirty="0" err="1"/>
              <a:t>Implementarea</a:t>
            </a:r>
            <a:r>
              <a:rPr lang="en-GB" dirty="0"/>
              <a:t> </a:t>
            </a:r>
            <a:r>
              <a:rPr lang="en-GB" dirty="0" err="1"/>
              <a:t>unui</a:t>
            </a:r>
            <a:r>
              <a:rPr lang="en-GB" dirty="0"/>
              <a:t> </a:t>
            </a:r>
            <a:r>
              <a:rPr lang="en-GB" dirty="0" err="1"/>
              <a:t>sistem</a:t>
            </a:r>
            <a:r>
              <a:rPr lang="en-GB" dirty="0"/>
              <a:t> </a:t>
            </a:r>
            <a:r>
              <a:rPr lang="en-GB" dirty="0" err="1"/>
              <a:t>simplu</a:t>
            </a:r>
            <a:r>
              <a:rPr lang="en-GB" dirty="0"/>
              <a:t> de </a:t>
            </a:r>
            <a:r>
              <a:rPr lang="en-GB" dirty="0" err="1"/>
              <a:t>logare</a:t>
            </a:r>
            <a:r>
              <a:rPr lang="en-GB" dirty="0"/>
              <a:t> </a:t>
            </a:r>
            <a:r>
              <a:rPr lang="en-GB" dirty="0" err="1"/>
              <a:t>pentru</a:t>
            </a:r>
            <a:r>
              <a:rPr lang="en-GB" dirty="0"/>
              <a:t> </a:t>
            </a:r>
            <a:r>
              <a:rPr lang="en-GB" dirty="0" err="1"/>
              <a:t>activități</a:t>
            </a:r>
            <a:r>
              <a:rPr lang="en-GB" dirty="0"/>
              <a:t> de </a:t>
            </a:r>
            <a:r>
              <a:rPr lang="en-GB" dirty="0" err="1"/>
              <a:t>depanare</a:t>
            </a:r>
            <a:r>
              <a:rPr lang="en-GB" dirty="0"/>
              <a:t> </a:t>
            </a:r>
            <a:r>
              <a:rPr lang="en-GB" dirty="0" err="1"/>
              <a:t>și</a:t>
            </a:r>
            <a:r>
              <a:rPr lang="en-GB" dirty="0"/>
              <a:t> </a:t>
            </a:r>
            <a:r>
              <a:rPr lang="en-GB" dirty="0" err="1"/>
              <a:t>urmărire</a:t>
            </a:r>
            <a:r>
              <a:rPr lang="en-GB" dirty="0"/>
              <a:t>.</a:t>
            </a:r>
          </a:p>
          <a:p>
            <a:pPr marL="342900" marR="0" lvl="0" indent="-342900" algn="l" rtl="0">
              <a:spcBef>
                <a:spcPts val="2609"/>
              </a:spcBef>
              <a:spcAft>
                <a:spcPts val="0"/>
              </a:spcAft>
              <a:buClr>
                <a:schemeClr val="tx2">
                  <a:lumMod val="75000"/>
                </a:schemeClr>
              </a:buClr>
              <a:buSzPts val="2160"/>
              <a:buFont typeface="Wingdings" panose="05000000000000000000" pitchFamily="2" charset="2"/>
              <a:buChar char="Ø"/>
            </a:pPr>
            <a:r>
              <a:rPr lang="it-IT" dirty="0"/>
              <a:t>Exemplu de funcționalitate: Adăugarea unei noi comenzi</a:t>
            </a:r>
            <a:endParaRPr lang="en-GB" dirty="0"/>
          </a:p>
          <a:p>
            <a:pPr marL="742950" marR="0" lvl="1" indent="-285750" algn="l" rtl="0">
              <a:spcBef>
                <a:spcPts val="404"/>
              </a:spcBef>
              <a:spcAft>
                <a:spcPts val="0"/>
              </a:spcAft>
              <a:buClr>
                <a:schemeClr val="tx2">
                  <a:lumMod val="75000"/>
                </a:schemeClr>
              </a:buClr>
              <a:buSzPts val="1380"/>
              <a:buFont typeface="Wingdings" panose="05000000000000000000" pitchFamily="2" charset="2"/>
              <a:buChar char="§"/>
            </a:pPr>
            <a:r>
              <a:rPr lang="it-IT" b="0" i="0" u="none" strike="noStrike" cap="none" dirty="0">
                <a:latin typeface="Arial"/>
                <a:ea typeface="Arial"/>
                <a:cs typeface="Arial"/>
                <a:sym typeface="Arial"/>
              </a:rPr>
              <a:t>Include validări și înregistrare pentru erori potențiale.</a:t>
            </a:r>
            <a:endParaRPr lang="en-GB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Google Shape;47;p5">
            <a:extLst>
              <a:ext uri="{FF2B5EF4-FFF2-40B4-BE49-F238E27FC236}">
                <a16:creationId xmlns:a16="http://schemas.microsoft.com/office/drawing/2014/main" id="{07F0A99A-A198-6189-57F5-63D791F59C0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288" y="1992311"/>
            <a:ext cx="382924" cy="434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50;p5">
            <a:extLst>
              <a:ext uri="{FF2B5EF4-FFF2-40B4-BE49-F238E27FC236}">
                <a16:creationId xmlns:a16="http://schemas.microsoft.com/office/drawing/2014/main" id="{10F10A31-4461-7C1C-C30F-C5902690231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0448" y="3747755"/>
            <a:ext cx="464604" cy="434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53;p5">
            <a:extLst>
              <a:ext uri="{FF2B5EF4-FFF2-40B4-BE49-F238E27FC236}">
                <a16:creationId xmlns:a16="http://schemas.microsoft.com/office/drawing/2014/main" id="{D811BF4C-8F4A-D3E9-8962-7817A3214C9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6140" y="5242377"/>
            <a:ext cx="393220" cy="52164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1;p7">
            <a:extLst>
              <a:ext uri="{FF2B5EF4-FFF2-40B4-BE49-F238E27FC236}">
                <a16:creationId xmlns:a16="http://schemas.microsoft.com/office/drawing/2014/main" id="{CC115460-CE58-3892-4EE8-92C7E28E39B2}"/>
              </a:ext>
            </a:extLst>
          </p:cNvPr>
          <p:cNvSpPr/>
          <p:nvPr/>
        </p:nvSpPr>
        <p:spPr>
          <a:xfrm>
            <a:off x="-5213835" y="627349"/>
            <a:ext cx="9269412" cy="115526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>
              <a:spcBef>
                <a:spcPct val="0"/>
              </a:spcBef>
              <a:spcAft>
                <a:spcPts val="600"/>
              </a:spcAft>
              <a:buClr>
                <a:srgbClr val="2A2921"/>
              </a:buClr>
              <a:buSzPts val="3188"/>
            </a:pPr>
            <a:r>
              <a:rPr lang="en-US" sz="3600" b="1" i="0" u="none" strike="noStrike" cap="all" dirty="0" err="1">
                <a:ln w="3175" cmpd="sng"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  <a:sym typeface="Montserrat"/>
              </a:rPr>
              <a:t>Probleme</a:t>
            </a:r>
            <a:r>
              <a:rPr lang="en-US" sz="3600" b="1" i="0" u="none" strike="noStrike" cap="all" dirty="0">
                <a:ln w="3175" cmpd="sng"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  <a:sym typeface="Montserrat"/>
              </a:rPr>
              <a:t> </a:t>
            </a:r>
            <a:r>
              <a:rPr lang="en-US" sz="3600" b="1" i="0" u="none" strike="noStrike" cap="all" dirty="0" err="1">
                <a:ln w="3175" cmpd="sng"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  <a:sym typeface="Montserrat"/>
              </a:rPr>
              <a:t>întâlnite</a:t>
            </a:r>
            <a:endParaRPr lang="en-US" sz="3600" b="1" i="0" u="none" strike="noStrike" cap="all" dirty="0">
              <a:ln w="3175" cmpd="sng">
                <a:noFill/>
              </a:ln>
              <a:solidFill>
                <a:schemeClr val="accent1">
                  <a:lumMod val="40000"/>
                  <a:lumOff val="60000"/>
                </a:schemeClr>
              </a:solidFill>
              <a:latin typeface="+mj-lt"/>
              <a:ea typeface="+mj-ea"/>
              <a:cs typeface="+mj-cs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>
            <a:off x="460134" y="326089"/>
            <a:ext cx="9269412" cy="115526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>
              <a:spcBef>
                <a:spcPct val="0"/>
              </a:spcBef>
              <a:spcAft>
                <a:spcPts val="600"/>
              </a:spcAft>
              <a:buClr>
                <a:srgbClr val="2A2921"/>
              </a:buClr>
              <a:buSzPts val="3188"/>
            </a:pPr>
            <a:r>
              <a:rPr lang="en-US" sz="3600" b="1" i="0" u="none" strike="noStrike" cap="all" dirty="0" err="1">
                <a:ln w="3175" cmpd="sng"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  <a:sym typeface="Montserrat"/>
              </a:rPr>
              <a:t>Probleme</a:t>
            </a:r>
            <a:r>
              <a:rPr lang="en-US" sz="3600" b="1" i="0" u="none" strike="noStrike" cap="all" dirty="0">
                <a:ln w="3175" cmpd="sng"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  <a:sym typeface="Montserrat"/>
              </a:rPr>
              <a:t> </a:t>
            </a:r>
            <a:r>
              <a:rPr lang="en-US" sz="3600" b="1" i="0" u="none" strike="noStrike" cap="all" dirty="0" err="1">
                <a:ln w="3175" cmpd="sng"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  <a:sym typeface="Montserrat"/>
              </a:rPr>
              <a:t>întâlnite</a:t>
            </a:r>
            <a:endParaRPr lang="en-US" sz="3600" b="1" i="0" u="none" strike="noStrike" cap="all" dirty="0">
              <a:ln w="3175" cmpd="sng">
                <a:noFill/>
              </a:ln>
              <a:solidFill>
                <a:schemeClr val="accent1">
                  <a:lumMod val="40000"/>
                  <a:lumOff val="60000"/>
                </a:schemeClr>
              </a:solidFill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2" name="Google Shape;72;p7"/>
          <p:cNvSpPr/>
          <p:nvPr/>
        </p:nvSpPr>
        <p:spPr>
          <a:xfrm>
            <a:off x="761101" y="1831694"/>
            <a:ext cx="5222861" cy="361526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lnSpcReduction="10000"/>
          </a:bodyPr>
          <a:lstStyle/>
          <a:p>
            <a:pPr marL="242900" marR="0" lvl="0" indent="-2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i="0" u="none" strike="noStrike" dirty="0" err="1">
                <a:solidFill>
                  <a:schemeClr val="accent1">
                    <a:lumMod val="40000"/>
                    <a:lumOff val="60000"/>
                  </a:schemeClr>
                </a:solidFill>
                <a:sym typeface="Montserrat"/>
              </a:rPr>
              <a:t>Gestionarea</a:t>
            </a:r>
            <a:r>
              <a:rPr lang="en-US" b="1" i="0" u="none" strike="noStrike" dirty="0">
                <a:solidFill>
                  <a:schemeClr val="accent1">
                    <a:lumMod val="40000"/>
                    <a:lumOff val="60000"/>
                  </a:schemeClr>
                </a:solidFill>
                <a:sym typeface="Montserrat"/>
              </a:rPr>
              <a:t> </a:t>
            </a:r>
            <a:r>
              <a:rPr lang="en-US" b="1" i="0" u="none" strike="noStrike" dirty="0" err="1">
                <a:solidFill>
                  <a:schemeClr val="accent1">
                    <a:lumMod val="40000"/>
                    <a:lumOff val="60000"/>
                  </a:schemeClr>
                </a:solidFill>
                <a:sym typeface="Montserrat"/>
              </a:rPr>
              <a:t>comenzilor</a:t>
            </a:r>
            <a:r>
              <a:rPr lang="en-US" b="1" i="0" u="none" strike="noStrike" dirty="0">
                <a:solidFill>
                  <a:schemeClr val="accent1">
                    <a:lumMod val="40000"/>
                    <a:lumOff val="60000"/>
                  </a:schemeClr>
                </a:solidFill>
                <a:sym typeface="Montserrat"/>
              </a:rPr>
              <a:t> </a:t>
            </a:r>
            <a:r>
              <a:rPr lang="en-US" b="1" i="0" u="none" strike="noStrike" dirty="0" err="1">
                <a:solidFill>
                  <a:schemeClr val="accent1">
                    <a:lumMod val="40000"/>
                    <a:lumOff val="60000"/>
                  </a:schemeClr>
                </a:solidFill>
                <a:sym typeface="Montserrat"/>
              </a:rPr>
              <a:t>complexe</a:t>
            </a:r>
            <a:endParaRPr lang="en-US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457200" marR="0" lvl="1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500" b="0" i="0" u="none" strike="noStrike" dirty="0">
                <a:sym typeface="Montserrat"/>
              </a:rPr>
              <a:t>Am </a:t>
            </a:r>
            <a:r>
              <a:rPr lang="en-US" sz="1500" b="0" i="0" u="none" strike="noStrike" dirty="0" err="1">
                <a:sym typeface="Montserrat"/>
              </a:rPr>
              <a:t>avut</a:t>
            </a:r>
            <a:r>
              <a:rPr lang="en-US" sz="1500" b="0" i="0" u="none" strike="noStrike" dirty="0">
                <a:sym typeface="Montserrat"/>
              </a:rPr>
              <a:t> </a:t>
            </a:r>
            <a:r>
              <a:rPr lang="en-US" sz="1500" b="0" i="0" u="none" strike="noStrike" dirty="0" err="1">
                <a:sym typeface="Montserrat"/>
              </a:rPr>
              <a:t>dificultăți</a:t>
            </a:r>
            <a:r>
              <a:rPr lang="en-US" sz="1500" b="0" i="0" u="none" strike="noStrike" dirty="0">
                <a:sym typeface="Montserrat"/>
              </a:rPr>
              <a:t> </a:t>
            </a:r>
            <a:r>
              <a:rPr lang="en-US" sz="1500" b="0" i="0" u="none" strike="noStrike" dirty="0" err="1">
                <a:sym typeface="Montserrat"/>
              </a:rPr>
              <a:t>în</a:t>
            </a:r>
            <a:r>
              <a:rPr lang="en-US" sz="1500" b="0" i="0" u="none" strike="noStrike" dirty="0">
                <a:sym typeface="Montserrat"/>
              </a:rPr>
              <a:t> </a:t>
            </a:r>
            <a:r>
              <a:rPr lang="en-US" sz="1500" b="0" i="0" u="none" strike="noStrike" dirty="0" err="1">
                <a:sym typeface="Montserrat"/>
              </a:rPr>
              <a:t>structurarea</a:t>
            </a:r>
            <a:r>
              <a:rPr lang="en-US" sz="1500" b="0" i="0" u="none" strike="noStrike" dirty="0">
                <a:sym typeface="Montserrat"/>
              </a:rPr>
              <a:t> </a:t>
            </a:r>
            <a:r>
              <a:rPr lang="en-US" sz="1500" b="0" i="0" u="none" strike="noStrike" dirty="0" err="1">
                <a:sym typeface="Montserrat"/>
              </a:rPr>
              <a:t>comenzilor</a:t>
            </a:r>
            <a:r>
              <a:rPr lang="en-US" sz="1500" b="0" i="0" u="none" strike="noStrike" dirty="0">
                <a:sym typeface="Montserrat"/>
              </a:rPr>
              <a:t> care </a:t>
            </a:r>
            <a:r>
              <a:rPr lang="en-US" sz="1500" b="0" i="0" u="none" strike="noStrike" dirty="0" err="1">
                <a:sym typeface="Montserrat"/>
              </a:rPr>
              <a:t>implică</a:t>
            </a:r>
            <a:r>
              <a:rPr lang="en-US" sz="1500" b="0" i="0" u="none" strike="noStrike" dirty="0">
                <a:sym typeface="Montserrat"/>
              </a:rPr>
              <a:t> </a:t>
            </a:r>
            <a:r>
              <a:rPr lang="en-US" sz="1500" b="0" i="0" u="none" strike="noStrike" dirty="0" err="1">
                <a:sym typeface="Montserrat"/>
              </a:rPr>
              <a:t>mai</a:t>
            </a:r>
            <a:r>
              <a:rPr lang="en-US" sz="1500" b="0" i="0" u="none" strike="noStrike" dirty="0">
                <a:sym typeface="Montserrat"/>
              </a:rPr>
              <a:t> </a:t>
            </a:r>
            <a:r>
              <a:rPr lang="en-US" sz="1500" b="0" i="0" u="none" strike="noStrike" dirty="0" err="1">
                <a:sym typeface="Montserrat"/>
              </a:rPr>
              <a:t>multe</a:t>
            </a:r>
            <a:r>
              <a:rPr lang="en-US" sz="1500" b="0" i="0" u="none" strike="noStrike" dirty="0">
                <a:sym typeface="Montserrat"/>
              </a:rPr>
              <a:t> </a:t>
            </a:r>
            <a:r>
              <a:rPr lang="en-US" sz="1500" b="0" i="0" u="none" strike="noStrike" dirty="0" err="1">
                <a:sym typeface="Montserrat"/>
              </a:rPr>
              <a:t>tipuri</a:t>
            </a:r>
            <a:r>
              <a:rPr lang="en-US" sz="1500" b="0" i="0" u="none" strike="noStrike" dirty="0">
                <a:sym typeface="Montserrat"/>
              </a:rPr>
              <a:t> de pizza </a:t>
            </a:r>
            <a:r>
              <a:rPr lang="en-US" sz="1500" b="0" i="0" u="none" strike="noStrike" dirty="0" err="1">
                <a:sym typeface="Montserrat"/>
              </a:rPr>
              <a:t>și</a:t>
            </a:r>
            <a:r>
              <a:rPr lang="en-US" sz="1500" b="0" i="0" u="none" strike="noStrike" dirty="0">
                <a:sym typeface="Montserrat"/>
              </a:rPr>
              <a:t> </a:t>
            </a:r>
            <a:r>
              <a:rPr lang="en-US" sz="1500" b="0" i="0" u="none" strike="noStrike" dirty="0" err="1">
                <a:sym typeface="Montserrat"/>
              </a:rPr>
              <a:t>personalizări</a:t>
            </a:r>
            <a:r>
              <a:rPr lang="en-US" sz="1500" b="0" i="0" u="none" strike="noStrike" dirty="0">
                <a:sym typeface="Montserrat"/>
              </a:rPr>
              <a:t>.</a:t>
            </a:r>
            <a:endParaRPr lang="en-US" sz="1500" dirty="0"/>
          </a:p>
          <a:p>
            <a:pPr marL="242900" marR="0" lvl="0" indent="-2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i="0" u="none" strike="noStrike" dirty="0" err="1">
                <a:solidFill>
                  <a:schemeClr val="accent1">
                    <a:lumMod val="40000"/>
                    <a:lumOff val="60000"/>
                  </a:schemeClr>
                </a:solidFill>
                <a:sym typeface="Montserrat"/>
              </a:rPr>
              <a:t>Soluție</a:t>
            </a:r>
            <a:r>
              <a:rPr lang="en-US" sz="2000" b="1" i="0" u="none" strike="noStrike" dirty="0">
                <a:solidFill>
                  <a:schemeClr val="accent1">
                    <a:lumMod val="40000"/>
                    <a:lumOff val="60000"/>
                  </a:schemeClr>
                </a:solidFill>
                <a:sym typeface="Montserrat"/>
              </a:rPr>
              <a:t> </a:t>
            </a:r>
            <a:r>
              <a:rPr lang="en-US" sz="2000" b="1" i="0" u="none" strike="noStrike" dirty="0" err="1">
                <a:solidFill>
                  <a:schemeClr val="accent1">
                    <a:lumMod val="40000"/>
                    <a:lumOff val="60000"/>
                  </a:schemeClr>
                </a:solidFill>
                <a:sym typeface="Montserrat"/>
              </a:rPr>
              <a:t>pentru</a:t>
            </a:r>
            <a:r>
              <a:rPr lang="en-US" sz="2000" b="1" i="0" u="none" strike="noStrike" dirty="0">
                <a:solidFill>
                  <a:schemeClr val="accent1">
                    <a:lumMod val="40000"/>
                    <a:lumOff val="60000"/>
                  </a:schemeClr>
                </a:solidFill>
                <a:sym typeface="Montserrat"/>
              </a:rPr>
              <a:t> </a:t>
            </a:r>
            <a:r>
              <a:rPr lang="en-US" sz="2000" b="1" i="0" u="none" strike="noStrike" dirty="0" err="1">
                <a:solidFill>
                  <a:schemeClr val="accent1">
                    <a:lumMod val="40000"/>
                    <a:lumOff val="60000"/>
                  </a:schemeClr>
                </a:solidFill>
                <a:sym typeface="Montserrat"/>
              </a:rPr>
              <a:t>comenzi</a:t>
            </a:r>
            <a:r>
              <a:rPr lang="en-US" sz="2000" b="1" i="0" u="none" strike="noStrike" dirty="0">
                <a:solidFill>
                  <a:schemeClr val="accent1">
                    <a:lumMod val="40000"/>
                    <a:lumOff val="60000"/>
                  </a:schemeClr>
                </a:solidFill>
                <a:sym typeface="Montserrat"/>
              </a:rPr>
              <a:t> </a:t>
            </a:r>
            <a:r>
              <a:rPr lang="en-US" sz="2000" b="1" i="0" u="none" strike="noStrike" dirty="0" err="1">
                <a:solidFill>
                  <a:schemeClr val="accent1">
                    <a:lumMod val="40000"/>
                    <a:lumOff val="60000"/>
                  </a:schemeClr>
                </a:solidFill>
                <a:sym typeface="Montserrat"/>
              </a:rPr>
              <a:t>complexe</a:t>
            </a:r>
            <a:endParaRPr lang="en-US" sz="20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457200" marR="0" lvl="1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500" b="0" i="0" u="none" strike="noStrike" dirty="0" err="1">
                <a:sym typeface="Montserrat"/>
              </a:rPr>
              <a:t>Utilizarea</a:t>
            </a:r>
            <a:r>
              <a:rPr lang="en-US" sz="1500" b="0" i="0" u="none" strike="noStrike" dirty="0">
                <a:sym typeface="Montserrat"/>
              </a:rPr>
              <a:t> </a:t>
            </a:r>
            <a:r>
              <a:rPr lang="en-US" sz="1500" b="0" i="0" u="none" strike="noStrike" dirty="0" err="1">
                <a:sym typeface="Montserrat"/>
              </a:rPr>
              <a:t>unui</a:t>
            </a:r>
            <a:r>
              <a:rPr lang="en-US" sz="1500" b="0" i="0" u="none" strike="noStrike" dirty="0">
                <a:sym typeface="Montserrat"/>
              </a:rPr>
              <a:t> design modular care </a:t>
            </a:r>
            <a:r>
              <a:rPr lang="en-US" sz="1500" b="0" i="0" u="none" strike="noStrike" dirty="0" err="1">
                <a:sym typeface="Montserrat"/>
              </a:rPr>
              <a:t>permite</a:t>
            </a:r>
            <a:r>
              <a:rPr lang="en-US" sz="1500" b="0" i="0" u="none" strike="noStrike" dirty="0">
                <a:sym typeface="Montserrat"/>
              </a:rPr>
              <a:t> </a:t>
            </a:r>
            <a:r>
              <a:rPr lang="en-US" sz="1500" b="0" i="0" u="none" strike="noStrike" dirty="0" err="1">
                <a:sym typeface="Montserrat"/>
              </a:rPr>
              <a:t>extinderea</a:t>
            </a:r>
            <a:r>
              <a:rPr lang="en-US" sz="1500" b="0" i="0" u="none" strike="noStrike" dirty="0">
                <a:sym typeface="Montserrat"/>
              </a:rPr>
              <a:t> </a:t>
            </a:r>
            <a:r>
              <a:rPr lang="en-US" sz="1500" b="0" i="0" u="none" strike="noStrike" dirty="0" err="1">
                <a:sym typeface="Montserrat"/>
              </a:rPr>
              <a:t>funcționalității</a:t>
            </a:r>
            <a:r>
              <a:rPr lang="en-US" sz="1500" b="0" i="0" u="none" strike="noStrike" dirty="0">
                <a:sym typeface="Montserrat"/>
              </a:rPr>
              <a:t>.</a:t>
            </a:r>
          </a:p>
          <a:p>
            <a:pPr marL="242900" marR="0" lvl="0" indent="-2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i="0" u="none" strike="noStrike" dirty="0" err="1">
                <a:solidFill>
                  <a:schemeClr val="accent1">
                    <a:lumMod val="40000"/>
                    <a:lumOff val="60000"/>
                  </a:schemeClr>
                </a:solidFill>
                <a:sym typeface="Montserrat"/>
              </a:rPr>
              <a:t>Implementarea</a:t>
            </a:r>
            <a:r>
              <a:rPr lang="en-US" b="1" i="0" u="none" strike="noStrike" dirty="0">
                <a:solidFill>
                  <a:schemeClr val="accent1">
                    <a:lumMod val="40000"/>
                    <a:lumOff val="60000"/>
                  </a:schemeClr>
                </a:solidFill>
                <a:sym typeface="Montserrat"/>
              </a:rPr>
              <a:t> </a:t>
            </a:r>
            <a:r>
              <a:rPr lang="en-US" b="1" i="0" u="none" strike="noStrike" dirty="0" err="1">
                <a:solidFill>
                  <a:schemeClr val="accent1">
                    <a:lumMod val="40000"/>
                    <a:lumOff val="60000"/>
                  </a:schemeClr>
                </a:solidFill>
                <a:sym typeface="Montserrat"/>
              </a:rPr>
              <a:t>unui</a:t>
            </a:r>
            <a:r>
              <a:rPr lang="en-US" b="1" i="0" u="none" strike="noStrike" dirty="0">
                <a:solidFill>
                  <a:schemeClr val="accent1">
                    <a:lumMod val="40000"/>
                    <a:lumOff val="60000"/>
                  </a:schemeClr>
                </a:solidFill>
                <a:sym typeface="Montserrat"/>
              </a:rPr>
              <a:t> </a:t>
            </a:r>
            <a:r>
              <a:rPr lang="en-US" b="1" i="0" u="none" strike="noStrike" dirty="0" err="1">
                <a:solidFill>
                  <a:schemeClr val="accent1">
                    <a:lumMod val="40000"/>
                    <a:lumOff val="60000"/>
                  </a:schemeClr>
                </a:solidFill>
                <a:sym typeface="Montserrat"/>
              </a:rPr>
              <a:t>sistem</a:t>
            </a:r>
            <a:r>
              <a:rPr lang="en-US" b="1" i="0" u="none" strike="noStrike" dirty="0">
                <a:solidFill>
                  <a:schemeClr val="accent1">
                    <a:lumMod val="40000"/>
                    <a:lumOff val="60000"/>
                  </a:schemeClr>
                </a:solidFill>
                <a:sym typeface="Montserrat"/>
              </a:rPr>
              <a:t> de </a:t>
            </a:r>
            <a:r>
              <a:rPr lang="en-US" b="1" i="0" u="none" strike="noStrike" dirty="0" err="1">
                <a:solidFill>
                  <a:schemeClr val="accent1">
                    <a:lumMod val="40000"/>
                    <a:lumOff val="60000"/>
                  </a:schemeClr>
                </a:solidFill>
                <a:sym typeface="Montserrat"/>
              </a:rPr>
              <a:t>logare</a:t>
            </a:r>
            <a:r>
              <a:rPr lang="en-US" b="1" i="0" u="none" strike="noStrike" dirty="0">
                <a:solidFill>
                  <a:schemeClr val="accent1">
                    <a:lumMod val="40000"/>
                    <a:lumOff val="60000"/>
                  </a:schemeClr>
                </a:solidFill>
                <a:sym typeface="Montserrat"/>
              </a:rPr>
              <a:t> </a:t>
            </a:r>
            <a:r>
              <a:rPr lang="en-US" b="1" i="0" u="none" strike="noStrike" dirty="0" err="1">
                <a:solidFill>
                  <a:schemeClr val="accent1">
                    <a:lumMod val="40000"/>
                    <a:lumOff val="60000"/>
                  </a:schemeClr>
                </a:solidFill>
                <a:sym typeface="Montserrat"/>
              </a:rPr>
              <a:t>eficient</a:t>
            </a:r>
            <a:endParaRPr lang="en-US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457200" marR="0" lvl="1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500" b="0" i="0" u="none" strike="noStrike" dirty="0">
                <a:sym typeface="Montserrat"/>
              </a:rPr>
              <a:t>Am </a:t>
            </a:r>
            <a:r>
              <a:rPr lang="en-US" sz="1500" b="0" i="0" u="none" strike="noStrike" dirty="0" err="1">
                <a:sym typeface="Montserrat"/>
              </a:rPr>
              <a:t>avut</a:t>
            </a:r>
            <a:r>
              <a:rPr lang="en-US" sz="1500" b="0" i="0" u="none" strike="noStrike" dirty="0">
                <a:sym typeface="Montserrat"/>
              </a:rPr>
              <a:t> </a:t>
            </a:r>
            <a:r>
              <a:rPr lang="en-US" sz="1500" b="0" i="0" u="none" strike="noStrike" dirty="0" err="1">
                <a:sym typeface="Montserrat"/>
              </a:rPr>
              <a:t>nevoie</a:t>
            </a:r>
            <a:r>
              <a:rPr lang="en-US" sz="1500" b="0" i="0" u="none" strike="noStrike" dirty="0">
                <a:sym typeface="Montserrat"/>
              </a:rPr>
              <a:t> de o </a:t>
            </a:r>
            <a:r>
              <a:rPr lang="en-US" sz="1500" b="0" i="0" u="none" strike="noStrike" dirty="0" err="1">
                <a:sym typeface="Montserrat"/>
              </a:rPr>
              <a:t>metodă</a:t>
            </a:r>
            <a:r>
              <a:rPr lang="en-US" sz="1500" b="0" i="0" u="none" strike="noStrike" dirty="0">
                <a:sym typeface="Montserrat"/>
              </a:rPr>
              <a:t> </a:t>
            </a:r>
            <a:r>
              <a:rPr lang="en-US" sz="1500" b="0" i="0" u="none" strike="noStrike" dirty="0" err="1">
                <a:sym typeface="Montserrat"/>
              </a:rPr>
              <a:t>pentru</a:t>
            </a:r>
            <a:r>
              <a:rPr lang="en-US" sz="1500" b="0" i="0" u="none" strike="noStrike" dirty="0">
                <a:sym typeface="Montserrat"/>
              </a:rPr>
              <a:t> a </a:t>
            </a:r>
            <a:r>
              <a:rPr lang="en-US" sz="1500" b="0" i="0" u="none" strike="noStrike" dirty="0" err="1">
                <a:sym typeface="Montserrat"/>
              </a:rPr>
              <a:t>urmări</a:t>
            </a:r>
            <a:r>
              <a:rPr lang="en-US" sz="1500" b="0" i="0" u="none" strike="noStrike" dirty="0">
                <a:sym typeface="Montserrat"/>
              </a:rPr>
              <a:t> </a:t>
            </a:r>
            <a:r>
              <a:rPr lang="en-US" sz="1500" b="0" i="0" u="none" strike="noStrike" dirty="0" err="1">
                <a:sym typeface="Montserrat"/>
              </a:rPr>
              <a:t>activitatea</a:t>
            </a:r>
            <a:r>
              <a:rPr lang="en-US" sz="1500" b="0" i="0" u="none" strike="noStrike" dirty="0">
                <a:sym typeface="Montserrat"/>
              </a:rPr>
              <a:t> </a:t>
            </a:r>
            <a:r>
              <a:rPr lang="en-US" sz="1500" b="0" i="0" u="none" strike="noStrike" dirty="0" err="1">
                <a:sym typeface="Montserrat"/>
              </a:rPr>
              <a:t>utilizatorilor</a:t>
            </a:r>
            <a:r>
              <a:rPr lang="en-US" sz="1500" b="0" i="0" u="none" strike="noStrike" dirty="0">
                <a:sym typeface="Montserrat"/>
              </a:rPr>
              <a:t> </a:t>
            </a:r>
            <a:r>
              <a:rPr lang="en-US" sz="1500" b="0" i="0" u="none" strike="noStrike" dirty="0" err="1">
                <a:sym typeface="Montserrat"/>
              </a:rPr>
              <a:t>și</a:t>
            </a:r>
            <a:r>
              <a:rPr lang="en-US" sz="1500" b="0" i="0" u="none" strike="noStrike" dirty="0">
                <a:sym typeface="Montserrat"/>
              </a:rPr>
              <a:t> </a:t>
            </a:r>
            <a:r>
              <a:rPr lang="en-US" sz="1500" b="0" i="0" u="none" strike="noStrike" dirty="0" err="1">
                <a:sym typeface="Montserrat"/>
              </a:rPr>
              <a:t>erorile</a:t>
            </a:r>
            <a:r>
              <a:rPr lang="en-US" sz="1500" b="0" i="0" u="none" strike="noStrike" dirty="0">
                <a:sym typeface="Montserrat"/>
              </a:rPr>
              <a:t> </a:t>
            </a:r>
            <a:r>
              <a:rPr lang="en-US" sz="1500" b="0" i="0" u="none" strike="noStrike" dirty="0" err="1">
                <a:sym typeface="Montserrat"/>
              </a:rPr>
              <a:t>apărute</a:t>
            </a:r>
            <a:r>
              <a:rPr lang="en-US" sz="1500" b="0" i="0" u="none" strike="noStrike" dirty="0">
                <a:sym typeface="Montserrat"/>
              </a:rPr>
              <a:t>.</a:t>
            </a:r>
            <a:endParaRPr lang="en-US" sz="1500" b="0" i="0" u="none" strike="noStrike" dirty="0">
              <a:sym typeface="Arial"/>
            </a:endParaRPr>
          </a:p>
        </p:txBody>
      </p:sp>
      <p:sp>
        <p:nvSpPr>
          <p:cNvPr id="73" name="Google Shape;73;p7"/>
          <p:cNvSpPr/>
          <p:nvPr/>
        </p:nvSpPr>
        <p:spPr>
          <a:xfrm>
            <a:off x="6365951" y="2035344"/>
            <a:ext cx="5446938" cy="3207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42900" marR="0" lvl="0" indent="-242900" algn="l" rtl="0">
              <a:lnSpc>
                <a:spcPct val="126018"/>
              </a:lnSpc>
              <a:spcBef>
                <a:spcPts val="0"/>
              </a:spcBef>
              <a:spcAft>
                <a:spcPts val="0"/>
              </a:spcAft>
              <a:buClr>
                <a:srgbClr val="2A2921"/>
              </a:buClr>
              <a:buSzPts val="2160"/>
              <a:buFont typeface="Montserrat"/>
              <a:buChar char="•"/>
            </a:pPr>
            <a:r>
              <a:rPr lang="en-US" sz="2160" b="1" i="0" u="none" strike="noStrike" cap="none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ea typeface="Montserrat"/>
                <a:cs typeface="Montserrat"/>
                <a:sym typeface="Montserrat"/>
              </a:rPr>
              <a:t>Soluție</a:t>
            </a:r>
            <a:r>
              <a:rPr lang="en-US" sz="2160" b="1" i="0" u="none" strike="noStrike" cap="none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ea typeface="Montserrat"/>
                <a:cs typeface="Montserrat"/>
                <a:sym typeface="Montserrat"/>
              </a:rPr>
              <a:t> </a:t>
            </a:r>
            <a:r>
              <a:rPr lang="en-US" sz="2160" b="1" i="0" u="none" strike="noStrike" cap="none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ea typeface="Montserrat"/>
                <a:cs typeface="Montserrat"/>
                <a:sym typeface="Montserrat"/>
              </a:rPr>
              <a:t>pentru</a:t>
            </a:r>
            <a:r>
              <a:rPr lang="en-US" sz="2160" b="1" i="0" u="none" strike="noStrike" cap="none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ea typeface="Montserrat"/>
                <a:cs typeface="Montserrat"/>
                <a:sym typeface="Montserrat"/>
              </a:rPr>
              <a:t> </a:t>
            </a:r>
            <a:r>
              <a:rPr lang="en-US" sz="2160" b="1" i="0" u="none" strike="noStrike" cap="none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ea typeface="Montserrat"/>
                <a:cs typeface="Montserrat"/>
                <a:sym typeface="Montserrat"/>
              </a:rPr>
              <a:t>logare</a:t>
            </a:r>
            <a:endParaRPr b="1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</a:endParaRPr>
          </a:p>
          <a:p>
            <a:pPr marL="457200" marR="0" lvl="1" indent="0" algn="l" rtl="0">
              <a:lnSpc>
                <a:spcPct val="140000"/>
              </a:lnSpc>
              <a:spcBef>
                <a:spcPts val="404"/>
              </a:spcBef>
              <a:spcAft>
                <a:spcPts val="0"/>
              </a:spcAft>
              <a:buClr>
                <a:srgbClr val="5A5A4C"/>
              </a:buClr>
              <a:buSzPts val="1380"/>
              <a:buFont typeface="Montserrat"/>
              <a:buNone/>
            </a:pPr>
            <a:r>
              <a:rPr lang="en-US" sz="1380" b="0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Am </a:t>
            </a:r>
            <a:r>
              <a:rPr lang="en-US" sz="1380" b="0" i="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creat</a:t>
            </a:r>
            <a:r>
              <a:rPr lang="en-US" sz="1380" b="0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un </a:t>
            </a:r>
            <a:r>
              <a:rPr lang="en-US" sz="1380" b="0" i="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modul</a:t>
            </a:r>
            <a:r>
              <a:rPr lang="en-US" sz="1380" b="0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1380" b="0" i="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logare</a:t>
            </a:r>
            <a:r>
              <a:rPr lang="en-US" sz="1380" b="0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80" b="0" i="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simplu</a:t>
            </a:r>
            <a:r>
              <a:rPr lang="en-US" sz="1380" b="0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80" b="0" i="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pentru</a:t>
            </a:r>
            <a:r>
              <a:rPr lang="en-US" sz="1380" b="0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debugging.</a:t>
            </a:r>
            <a:endParaRPr dirty="0"/>
          </a:p>
          <a:p>
            <a:pPr marL="242900" marR="0" lvl="0" indent="-242900" algn="l" rtl="0">
              <a:lnSpc>
                <a:spcPct val="126018"/>
              </a:lnSpc>
              <a:spcBef>
                <a:spcPts val="2609"/>
              </a:spcBef>
              <a:spcAft>
                <a:spcPts val="0"/>
              </a:spcAft>
              <a:buClr>
                <a:srgbClr val="2A2921"/>
              </a:buClr>
              <a:buSzPts val="2160"/>
              <a:buFont typeface="Montserrat"/>
              <a:buChar char="•"/>
            </a:pPr>
            <a:r>
              <a:rPr lang="ro-RO" sz="216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sym typeface="Montserrat"/>
              </a:rPr>
              <a:t>Wrapper</a:t>
            </a:r>
            <a:r>
              <a:rPr lang="ro-RO" sz="216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sym typeface="Montserrat"/>
              </a:rPr>
              <a:t> </a:t>
            </a:r>
            <a:r>
              <a:rPr lang="ro-RO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sym typeface="Montserrat"/>
              </a:rPr>
              <a:t>pentru</a:t>
            </a:r>
            <a:r>
              <a:rPr lang="ro-RO" sz="216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sym typeface="Montserrat"/>
              </a:rPr>
              <a:t> </a:t>
            </a:r>
            <a:r>
              <a:rPr lang="ro-RO" sz="216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sym typeface="Montserrat"/>
              </a:rPr>
              <a:t>utlizare</a:t>
            </a:r>
            <a:endParaRPr lang="en-US" b="1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</a:endParaRPr>
          </a:p>
          <a:p>
            <a:pPr marL="457200" marR="0" lvl="1" indent="0" algn="l" rtl="0">
              <a:lnSpc>
                <a:spcPct val="140000"/>
              </a:lnSpc>
              <a:spcBef>
                <a:spcPts val="404"/>
              </a:spcBef>
              <a:spcAft>
                <a:spcPts val="0"/>
              </a:spcAft>
              <a:buClr>
                <a:srgbClr val="5A5A4C"/>
              </a:buClr>
              <a:buSzPts val="1380"/>
              <a:buFont typeface="Montserrat"/>
              <a:buNone/>
            </a:pPr>
            <a:r>
              <a:rPr lang="en-US" sz="1380" b="0" i="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Crearea</a:t>
            </a:r>
            <a:r>
              <a:rPr lang="en-US" sz="1380" b="0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80" b="0" i="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wrapperelor</a:t>
            </a:r>
            <a:r>
              <a:rPr lang="en-US" sz="1380" b="0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80" b="0" i="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pentru</a:t>
            </a:r>
            <a:r>
              <a:rPr lang="en-US" sz="1380" b="0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80" b="0" i="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validarea</a:t>
            </a:r>
            <a:r>
              <a:rPr lang="en-US" sz="1380" b="0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80" b="0" i="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comenzilor</a:t>
            </a:r>
            <a:r>
              <a:rPr lang="en-US" sz="1380" b="0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a </a:t>
            </a:r>
            <a:r>
              <a:rPr lang="en-US" sz="1380" b="0" i="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fost</a:t>
            </a:r>
            <a:r>
              <a:rPr lang="en-US" sz="1380" b="0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o </a:t>
            </a:r>
            <a:r>
              <a:rPr lang="en-US" sz="1380" b="0" i="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provocare</a:t>
            </a:r>
            <a:r>
              <a:rPr lang="en-US" sz="1380" b="0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380" b="0" i="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dar</a:t>
            </a:r>
            <a:r>
              <a:rPr lang="en-US" sz="1380" b="0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a </a:t>
            </a:r>
            <a:r>
              <a:rPr lang="en-US" sz="1380" b="0" i="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ajutat</a:t>
            </a:r>
            <a:r>
              <a:rPr lang="en-US" sz="1380" b="0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la </a:t>
            </a:r>
            <a:r>
              <a:rPr lang="en-US" sz="1380" b="0" i="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reducerea</a:t>
            </a:r>
            <a:r>
              <a:rPr lang="en-US" sz="1380" b="0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80" b="0" i="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erorilor</a:t>
            </a:r>
            <a:r>
              <a:rPr lang="en-US" sz="1380" b="0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80" b="0" i="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în</a:t>
            </a:r>
            <a:r>
              <a:rPr lang="en-US" sz="1380" b="0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80" b="0" i="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timpul</a:t>
            </a:r>
            <a:r>
              <a:rPr lang="en-US" sz="1380" b="0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80" b="0" i="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rulării</a:t>
            </a:r>
            <a:r>
              <a:rPr lang="en-US" sz="1380" b="0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80" b="0" i="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aplicației</a:t>
            </a:r>
            <a:r>
              <a:rPr lang="en-US" sz="1380" b="0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lang="en-US"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63;p6">
            <a:extLst>
              <a:ext uri="{FF2B5EF4-FFF2-40B4-BE49-F238E27FC236}">
                <a16:creationId xmlns:a16="http://schemas.microsoft.com/office/drawing/2014/main" id="{BFE259E9-C1B9-CF97-5085-2B80549E0A81}"/>
              </a:ext>
            </a:extLst>
          </p:cNvPr>
          <p:cNvSpPr/>
          <p:nvPr/>
        </p:nvSpPr>
        <p:spPr>
          <a:xfrm>
            <a:off x="1716762" y="-1734966"/>
            <a:ext cx="8534400" cy="150706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>
              <a:spcBef>
                <a:spcPct val="0"/>
              </a:spcBef>
              <a:spcAft>
                <a:spcPts val="600"/>
              </a:spcAft>
              <a:buClr>
                <a:srgbClr val="2A2921"/>
              </a:buClr>
              <a:buSzPts val="3188"/>
            </a:pPr>
            <a:r>
              <a:rPr lang="en-US" sz="3600" b="1" i="0" u="none" strike="noStrike" cap="all" dirty="0" err="1">
                <a:ln w="3175" cmpd="sng">
                  <a:noFill/>
                </a:ln>
                <a:latin typeface="+mj-lt"/>
                <a:ea typeface="+mj-ea"/>
                <a:cs typeface="+mj-cs"/>
                <a:sym typeface="Montserrat"/>
              </a:rPr>
              <a:t>Structura</a:t>
            </a:r>
            <a:r>
              <a:rPr lang="en-US" sz="3600" b="1" i="0" u="none" strike="noStrike" cap="all" dirty="0">
                <a:ln w="3175" cmpd="sng">
                  <a:noFill/>
                </a:ln>
                <a:latin typeface="+mj-lt"/>
                <a:ea typeface="+mj-ea"/>
                <a:cs typeface="+mj-cs"/>
                <a:sym typeface="Montserrat"/>
              </a:rPr>
              <a:t> </a:t>
            </a:r>
            <a:r>
              <a:rPr lang="en-US" sz="3600" b="1" i="0" u="none" strike="noStrike" cap="all" dirty="0" err="1">
                <a:ln w="3175" cmpd="sng">
                  <a:noFill/>
                </a:ln>
                <a:latin typeface="+mj-lt"/>
                <a:ea typeface="+mj-ea"/>
                <a:cs typeface="+mj-cs"/>
                <a:sym typeface="Montserrat"/>
              </a:rPr>
              <a:t>codului</a:t>
            </a:r>
            <a:endParaRPr lang="en-US" sz="3600" b="1" i="0" u="none" strike="noStrike" cap="all" dirty="0">
              <a:ln w="3175" cmpd="sng">
                <a:noFill/>
              </a:ln>
              <a:latin typeface="+mj-lt"/>
              <a:ea typeface="+mj-ea"/>
              <a:cs typeface="+mj-cs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>
            <a:extLst>
              <a:ext uri="{FF2B5EF4-FFF2-40B4-BE49-F238E27FC236}">
                <a16:creationId xmlns:a16="http://schemas.microsoft.com/office/drawing/2014/main" id="{6CC7770B-E4E1-42D6-9437-DAA4A3A9E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A26DE5B-A1A6-4746-8EF7-4D6809ED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77A3DDA-BF17-4302-867E-EBFD777B0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BE30704-4227-4B7B-BDB8-BFCF39086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923B1E7-AEA4-42D8-8F4A-9D116F296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21B6244-6EAE-442C-ACCF-8146103EC1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781BBDC9-2DC6-4959-AC3D-49A5DCB05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B74BB55-8517-4CFE-9389-81D0E6F8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3F7C935-E41E-4E8D-91DF-D3BAB9521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FB64230-1B44-4C76-9885-0BBE5C73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3F7F181-4FFE-4F8E-A3D0-1A8ECDEF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066495D-EC57-44E4-8DED-0DC2E07A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E0DA2F2-D672-4417-8072-9ED4FA5C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0E8BACB-AEC7-46A5-A3AD-4D1BBE871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08452CCF-4A27-488A-AAF4-424933CFC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Google Shape;79;p8"/>
          <p:cNvSpPr/>
          <p:nvPr/>
        </p:nvSpPr>
        <p:spPr>
          <a:xfrm>
            <a:off x="16018" y="781480"/>
            <a:ext cx="1179601" cy="3529150"/>
          </a:xfrm>
          <a:prstGeom prst="rect">
            <a:avLst/>
          </a:prstGeom>
        </p:spPr>
        <p:txBody>
          <a:bodyPr spcFirstLastPara="1" vert="wordArtVert" lIns="91440" tIns="45720" rIns="91440" bIns="45720" rtlCol="0" anchor="ctr" anchorCtr="0">
            <a:normAutofit/>
          </a:bodyPr>
          <a:lstStyle/>
          <a:p>
            <a:pPr marL="0" marR="0" lvl="0" indent="0" algn="ctr">
              <a:spcBef>
                <a:spcPct val="0"/>
              </a:spcBef>
              <a:spcAft>
                <a:spcPts val="600"/>
              </a:spcAft>
              <a:buClr>
                <a:srgbClr val="2A2921"/>
              </a:buClr>
              <a:buSzPts val="3188"/>
            </a:pPr>
            <a:r>
              <a:rPr lang="en-US" sz="2000" b="1" i="0" u="none" cap="all" dirty="0" err="1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  <a:sym typeface="Montserrat"/>
              </a:rPr>
              <a:t>Lecții</a:t>
            </a:r>
            <a:r>
              <a:rPr lang="en-US" sz="2000" b="1" i="0" u="none" cap="all" dirty="0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  <a:sym typeface="Montserrat"/>
              </a:rPr>
              <a:t> </a:t>
            </a:r>
            <a:r>
              <a:rPr lang="en-US" sz="2000" b="1" i="0" u="none" cap="all" dirty="0" err="1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  <a:sym typeface="Montserrat"/>
              </a:rPr>
              <a:t>învă</a:t>
            </a:r>
            <a:r>
              <a:rPr lang="ro-RO" sz="2000" b="1" i="0" u="none" cap="all" dirty="0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  <a:sym typeface="Montserrat"/>
              </a:rPr>
              <a:t>Ț</a:t>
            </a:r>
            <a:r>
              <a:rPr lang="en-US" sz="2400" b="1" i="0" u="none" cap="all" dirty="0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  <a:sym typeface="Montserrat"/>
              </a:rPr>
              <a:t>ate</a:t>
            </a:r>
            <a:endParaRPr lang="en-US" sz="2000" b="1" i="0" u="none" cap="all" dirty="0">
              <a:ln w="3175" cmpd="sng">
                <a:noFill/>
              </a:ln>
              <a:solidFill>
                <a:srgbClr val="FFFFFF"/>
              </a:solidFill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6260313" y="572654"/>
            <a:ext cx="5744398" cy="586509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242900" marR="0" lvl="0" indent="-2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i="0" u="none" strike="noStrike" dirty="0" err="1">
                <a:solidFill>
                  <a:srgbClr val="FFFFFF"/>
                </a:solidFill>
                <a:sym typeface="Montserrat"/>
              </a:rPr>
              <a:t>Importanța</a:t>
            </a:r>
            <a:r>
              <a:rPr lang="en-US" sz="2000" b="1" i="0" u="none" strike="noStrike" dirty="0">
                <a:solidFill>
                  <a:srgbClr val="FFFFFF"/>
                </a:solidFill>
                <a:sym typeface="Montserrat"/>
              </a:rPr>
              <a:t> </a:t>
            </a:r>
            <a:r>
              <a:rPr lang="en-US" sz="2000" b="1" i="0" u="none" strike="noStrike" dirty="0" err="1">
                <a:solidFill>
                  <a:srgbClr val="FFFFFF"/>
                </a:solidFill>
                <a:sym typeface="Montserrat"/>
              </a:rPr>
              <a:t>organizării</a:t>
            </a:r>
            <a:r>
              <a:rPr lang="en-US" sz="2000" b="1" i="0" u="none" strike="noStrike" dirty="0">
                <a:solidFill>
                  <a:srgbClr val="FFFFFF"/>
                </a:solidFill>
                <a:sym typeface="Montserrat"/>
              </a:rPr>
              <a:t> </a:t>
            </a:r>
            <a:r>
              <a:rPr lang="en-US" sz="2000" b="1" i="0" u="none" strike="noStrike" dirty="0" err="1">
                <a:solidFill>
                  <a:srgbClr val="FFFFFF"/>
                </a:solidFill>
                <a:sym typeface="Montserrat"/>
              </a:rPr>
              <a:t>claselor</a:t>
            </a:r>
            <a:r>
              <a:rPr lang="en-US" sz="2000" b="1" i="0" u="none" strike="noStrike" dirty="0">
                <a:solidFill>
                  <a:srgbClr val="FFFFFF"/>
                </a:solidFill>
                <a:sym typeface="Montserrat"/>
              </a:rPr>
              <a:t> </a:t>
            </a:r>
            <a:r>
              <a:rPr lang="en-US" sz="2000" b="1" i="0" u="none" strike="noStrike" dirty="0" err="1">
                <a:solidFill>
                  <a:srgbClr val="FFFFFF"/>
                </a:solidFill>
                <a:sym typeface="Montserrat"/>
              </a:rPr>
              <a:t>și</a:t>
            </a:r>
            <a:r>
              <a:rPr lang="en-US" sz="2000" b="1" i="0" u="none" strike="noStrike" dirty="0">
                <a:solidFill>
                  <a:srgbClr val="FFFFFF"/>
                </a:solidFill>
                <a:sym typeface="Montserrat"/>
              </a:rPr>
              <a:t> </a:t>
            </a:r>
            <a:r>
              <a:rPr lang="en-US" sz="2000" b="1" i="0" u="none" strike="noStrike" dirty="0" err="1">
                <a:solidFill>
                  <a:srgbClr val="FFFFFF"/>
                </a:solidFill>
                <a:sym typeface="Montserrat"/>
              </a:rPr>
              <a:t>modularității</a:t>
            </a:r>
            <a:r>
              <a:rPr lang="en-US" sz="2000" b="1" i="0" u="none" strike="noStrike" dirty="0">
                <a:solidFill>
                  <a:srgbClr val="FFFFFF"/>
                </a:solidFill>
                <a:sym typeface="Montserrat"/>
              </a:rPr>
              <a:t> </a:t>
            </a:r>
            <a:r>
              <a:rPr lang="en-US" sz="2000" b="1" i="0" u="none" strike="noStrike" dirty="0" err="1">
                <a:solidFill>
                  <a:srgbClr val="FFFFFF"/>
                </a:solidFill>
                <a:sym typeface="Montserrat"/>
              </a:rPr>
              <a:t>codului</a:t>
            </a:r>
            <a:r>
              <a:rPr lang="en-US" sz="2000" b="1" i="0" u="none" strike="noStrike" dirty="0">
                <a:solidFill>
                  <a:srgbClr val="FFFFFF"/>
                </a:solidFill>
                <a:sym typeface="Montserrat"/>
              </a:rPr>
              <a:t>.</a:t>
            </a:r>
            <a:endParaRPr lang="en-US" sz="2000" b="1" dirty="0">
              <a:solidFill>
                <a:srgbClr val="FFFFFF"/>
              </a:solidFill>
            </a:endParaRPr>
          </a:p>
          <a:p>
            <a:pPr marL="457200" marR="0" lvl="1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600" b="0" i="0" u="none" strike="noStrike" dirty="0" err="1">
                <a:solidFill>
                  <a:srgbClr val="FFFFFF"/>
                </a:solidFill>
                <a:sym typeface="Montserrat"/>
              </a:rPr>
              <a:t>Structurarea</a:t>
            </a:r>
            <a:r>
              <a:rPr lang="en-US" sz="1600" b="0" i="0" u="none" strike="noStrike" dirty="0">
                <a:solidFill>
                  <a:srgbClr val="FFFFFF"/>
                </a:solidFill>
                <a:sym typeface="Montserrat"/>
              </a:rPr>
              <a:t> </a:t>
            </a:r>
            <a:r>
              <a:rPr lang="en-US" sz="1600" b="0" i="0" u="none" strike="noStrike" dirty="0" err="1">
                <a:solidFill>
                  <a:srgbClr val="FFFFFF"/>
                </a:solidFill>
                <a:sym typeface="Montserrat"/>
              </a:rPr>
              <a:t>codului</a:t>
            </a:r>
            <a:r>
              <a:rPr lang="en-US" sz="1600" b="0" i="0" u="none" strike="noStrike" dirty="0">
                <a:solidFill>
                  <a:srgbClr val="FFFFFF"/>
                </a:solidFill>
                <a:sym typeface="Montserrat"/>
              </a:rPr>
              <a:t> </a:t>
            </a:r>
            <a:r>
              <a:rPr lang="en-US" sz="1600" b="0" i="0" u="none" strike="noStrike" dirty="0" err="1">
                <a:solidFill>
                  <a:srgbClr val="FFFFFF"/>
                </a:solidFill>
                <a:sym typeface="Montserrat"/>
              </a:rPr>
              <a:t>în</a:t>
            </a:r>
            <a:r>
              <a:rPr lang="en-US" sz="1600" b="0" i="0" u="none" strike="noStrike" dirty="0">
                <a:solidFill>
                  <a:srgbClr val="FFFFFF"/>
                </a:solidFill>
                <a:sym typeface="Montserrat"/>
              </a:rPr>
              <a:t> </a:t>
            </a:r>
            <a:r>
              <a:rPr lang="en-US" sz="1600" b="0" i="0" u="none" strike="noStrike" dirty="0" err="1">
                <a:solidFill>
                  <a:srgbClr val="FFFFFF"/>
                </a:solidFill>
                <a:sym typeface="Montserrat"/>
              </a:rPr>
              <a:t>clase</a:t>
            </a:r>
            <a:r>
              <a:rPr lang="en-US" sz="1600" b="0" i="0" u="none" strike="noStrike" dirty="0">
                <a:solidFill>
                  <a:srgbClr val="FFFFFF"/>
                </a:solidFill>
                <a:sym typeface="Montserrat"/>
              </a:rPr>
              <a:t> </a:t>
            </a:r>
            <a:r>
              <a:rPr lang="en-US" sz="1600" b="0" i="0" u="none" strike="noStrike" dirty="0" err="1">
                <a:solidFill>
                  <a:srgbClr val="FFFFFF"/>
                </a:solidFill>
                <a:sym typeface="Montserrat"/>
              </a:rPr>
              <a:t>și</a:t>
            </a:r>
            <a:r>
              <a:rPr lang="en-US" sz="1600" b="0" i="0" u="none" strike="noStrike" dirty="0">
                <a:solidFill>
                  <a:srgbClr val="FFFFFF"/>
                </a:solidFill>
                <a:sym typeface="Montserrat"/>
              </a:rPr>
              <a:t> module </a:t>
            </a:r>
            <a:r>
              <a:rPr lang="en-US" sz="1600" b="0" i="0" u="none" strike="noStrike" dirty="0" err="1">
                <a:solidFill>
                  <a:srgbClr val="FFFFFF"/>
                </a:solidFill>
                <a:sym typeface="Montserrat"/>
              </a:rPr>
              <a:t>ușurează</a:t>
            </a:r>
            <a:r>
              <a:rPr lang="en-US" sz="1600" b="0" i="0" u="none" strike="noStrike" dirty="0">
                <a:solidFill>
                  <a:srgbClr val="FFFFFF"/>
                </a:solidFill>
                <a:sym typeface="Montserrat"/>
              </a:rPr>
              <a:t> </a:t>
            </a:r>
            <a:r>
              <a:rPr lang="en-US" sz="1600" b="0" i="0" u="none" strike="noStrike" dirty="0" err="1">
                <a:solidFill>
                  <a:srgbClr val="FFFFFF"/>
                </a:solidFill>
                <a:sym typeface="Montserrat"/>
              </a:rPr>
              <a:t>întreținerea</a:t>
            </a:r>
            <a:r>
              <a:rPr lang="en-US" sz="1600" b="0" i="0" u="none" strike="noStrike" dirty="0">
                <a:solidFill>
                  <a:srgbClr val="FFFFFF"/>
                </a:solidFill>
                <a:sym typeface="Montserrat"/>
              </a:rPr>
              <a:t> </a:t>
            </a:r>
            <a:r>
              <a:rPr lang="en-US" sz="1600" b="0" i="0" u="none" strike="noStrike" dirty="0" err="1">
                <a:solidFill>
                  <a:srgbClr val="FFFFFF"/>
                </a:solidFill>
                <a:sym typeface="Montserrat"/>
              </a:rPr>
              <a:t>și</a:t>
            </a:r>
            <a:r>
              <a:rPr lang="en-US" sz="1600" b="0" i="0" u="none" strike="noStrike" dirty="0">
                <a:solidFill>
                  <a:srgbClr val="FFFFFF"/>
                </a:solidFill>
                <a:sym typeface="Montserrat"/>
              </a:rPr>
              <a:t> </a:t>
            </a:r>
            <a:r>
              <a:rPr lang="en-US" sz="1600" b="0" i="0" u="none" strike="noStrike" dirty="0" err="1">
                <a:solidFill>
                  <a:srgbClr val="FFFFFF"/>
                </a:solidFill>
                <a:sym typeface="Montserrat"/>
              </a:rPr>
              <a:t>scalarea</a:t>
            </a:r>
            <a:r>
              <a:rPr lang="en-US" sz="1600" b="0" i="0" u="none" strike="noStrike" dirty="0">
                <a:solidFill>
                  <a:srgbClr val="FFFFFF"/>
                </a:solidFill>
                <a:sym typeface="Montserrat"/>
              </a:rPr>
              <a:t> </a:t>
            </a:r>
            <a:r>
              <a:rPr lang="en-US" sz="1600" b="0" i="0" u="none" strike="noStrike" dirty="0" err="1">
                <a:solidFill>
                  <a:srgbClr val="FFFFFF"/>
                </a:solidFill>
                <a:sym typeface="Montserrat"/>
              </a:rPr>
              <a:t>aplicației</a:t>
            </a:r>
            <a:r>
              <a:rPr lang="en-US" sz="1600" b="0" i="0" u="none" strike="noStrike" dirty="0">
                <a:solidFill>
                  <a:srgbClr val="FFFFFF"/>
                </a:solidFill>
                <a:sym typeface="Montserrat"/>
              </a:rPr>
              <a:t>.</a:t>
            </a:r>
            <a:endParaRPr lang="en-US" sz="1600" dirty="0">
              <a:solidFill>
                <a:srgbClr val="FFFFFF"/>
              </a:solidFill>
            </a:endParaRPr>
          </a:p>
          <a:p>
            <a:pPr marL="242900" marR="0" lvl="0" indent="-2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i="0" u="none" strike="noStrike" dirty="0" err="1">
                <a:solidFill>
                  <a:srgbClr val="FFFFFF"/>
                </a:solidFill>
                <a:sym typeface="Montserrat"/>
              </a:rPr>
              <a:t>Utilizarea</a:t>
            </a:r>
            <a:r>
              <a:rPr lang="en-US" sz="2000" b="1" i="0" u="none" strike="noStrike" dirty="0">
                <a:solidFill>
                  <a:srgbClr val="FFFFFF"/>
                </a:solidFill>
                <a:sym typeface="Montserrat"/>
              </a:rPr>
              <a:t> </a:t>
            </a:r>
            <a:r>
              <a:rPr lang="en-US" sz="2000" b="1" i="0" u="none" strike="noStrike" dirty="0" err="1">
                <a:solidFill>
                  <a:srgbClr val="FFFFFF"/>
                </a:solidFill>
                <a:sym typeface="Montserrat"/>
              </a:rPr>
              <a:t>wrapperelor</a:t>
            </a:r>
            <a:r>
              <a:rPr lang="en-US" sz="2000" b="1" i="0" u="none" strike="noStrike" dirty="0">
                <a:solidFill>
                  <a:srgbClr val="FFFFFF"/>
                </a:solidFill>
                <a:sym typeface="Montserrat"/>
              </a:rPr>
              <a:t> </a:t>
            </a:r>
            <a:r>
              <a:rPr lang="en-US" sz="2000" b="1" i="0" u="none" strike="noStrike" dirty="0" err="1">
                <a:solidFill>
                  <a:srgbClr val="FFFFFF"/>
                </a:solidFill>
                <a:sym typeface="Montserrat"/>
              </a:rPr>
              <a:t>pentru</a:t>
            </a:r>
            <a:r>
              <a:rPr lang="en-US" sz="2000" b="1" i="0" u="none" strike="noStrike" dirty="0">
                <a:solidFill>
                  <a:srgbClr val="FFFFFF"/>
                </a:solidFill>
                <a:sym typeface="Montserrat"/>
              </a:rPr>
              <a:t> </a:t>
            </a:r>
            <a:r>
              <a:rPr lang="en-US" sz="2000" b="1" i="0" u="none" strike="noStrike" dirty="0" err="1">
                <a:solidFill>
                  <a:srgbClr val="FFFFFF"/>
                </a:solidFill>
                <a:sym typeface="Montserrat"/>
              </a:rPr>
              <a:t>validare</a:t>
            </a:r>
            <a:r>
              <a:rPr lang="en-US" sz="2000" b="1" i="0" u="none" strike="noStrike" dirty="0">
                <a:solidFill>
                  <a:srgbClr val="FFFFFF"/>
                </a:solidFill>
                <a:sym typeface="Montserrat"/>
              </a:rPr>
              <a:t> </a:t>
            </a:r>
            <a:r>
              <a:rPr lang="en-US" sz="2000" b="1" i="0" u="none" strike="noStrike" dirty="0" err="1">
                <a:solidFill>
                  <a:srgbClr val="FFFFFF"/>
                </a:solidFill>
                <a:sym typeface="Montserrat"/>
              </a:rPr>
              <a:t>simplifică</a:t>
            </a:r>
            <a:r>
              <a:rPr lang="en-US" sz="2000" b="1" i="0" u="none" strike="noStrike" dirty="0">
                <a:solidFill>
                  <a:srgbClr val="FFFFFF"/>
                </a:solidFill>
                <a:sym typeface="Montserrat"/>
              </a:rPr>
              <a:t> </a:t>
            </a:r>
            <a:r>
              <a:rPr lang="en-US" sz="2000" b="1" i="0" u="none" strike="noStrike" dirty="0" err="1">
                <a:solidFill>
                  <a:srgbClr val="FFFFFF"/>
                </a:solidFill>
                <a:sym typeface="Montserrat"/>
              </a:rPr>
              <a:t>gestionarea</a:t>
            </a:r>
            <a:r>
              <a:rPr lang="en-US" sz="2000" b="1" i="0" u="none" strike="noStrike" dirty="0">
                <a:solidFill>
                  <a:srgbClr val="FFFFFF"/>
                </a:solidFill>
                <a:sym typeface="Montserrat"/>
              </a:rPr>
              <a:t> </a:t>
            </a:r>
            <a:r>
              <a:rPr lang="en-US" sz="2000" b="1" i="0" u="none" strike="noStrike" dirty="0" err="1">
                <a:solidFill>
                  <a:srgbClr val="FFFFFF"/>
                </a:solidFill>
                <a:sym typeface="Montserrat"/>
              </a:rPr>
              <a:t>erorilor</a:t>
            </a:r>
            <a:r>
              <a:rPr lang="en-US" sz="2000" b="1" i="0" u="none" strike="noStrike" dirty="0">
                <a:solidFill>
                  <a:srgbClr val="FFFFFF"/>
                </a:solidFill>
                <a:sym typeface="Montserrat"/>
              </a:rPr>
              <a:t>.</a:t>
            </a:r>
            <a:endParaRPr lang="en-US" sz="2000" b="1" dirty="0">
              <a:solidFill>
                <a:srgbClr val="FFFFFF"/>
              </a:solidFill>
            </a:endParaRPr>
          </a:p>
          <a:p>
            <a:pPr marL="457200" marR="0" lvl="1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600" b="0" i="0" u="none" strike="noStrike" dirty="0" err="1">
                <a:solidFill>
                  <a:srgbClr val="FFFFFF"/>
                </a:solidFill>
                <a:sym typeface="Montserrat"/>
              </a:rPr>
              <a:t>Wrappere</a:t>
            </a:r>
            <a:r>
              <a:rPr lang="en-US" sz="1600" b="0" i="0" u="none" strike="noStrike" dirty="0">
                <a:solidFill>
                  <a:srgbClr val="FFFFFF"/>
                </a:solidFill>
                <a:sym typeface="Montserrat"/>
              </a:rPr>
              <a:t> </a:t>
            </a:r>
            <a:r>
              <a:rPr lang="en-US" sz="1600" b="0" i="0" u="none" strike="noStrike" dirty="0" err="1">
                <a:solidFill>
                  <a:srgbClr val="FFFFFF"/>
                </a:solidFill>
                <a:sym typeface="Montserrat"/>
              </a:rPr>
              <a:t>customizate</a:t>
            </a:r>
            <a:r>
              <a:rPr lang="en-US" sz="1600" b="0" i="0" u="none" strike="noStrike" dirty="0">
                <a:solidFill>
                  <a:srgbClr val="FFFFFF"/>
                </a:solidFill>
                <a:sym typeface="Montserrat"/>
              </a:rPr>
              <a:t> </a:t>
            </a:r>
            <a:r>
              <a:rPr lang="en-US" sz="1600" b="0" i="0" u="none" strike="noStrike" dirty="0" err="1">
                <a:solidFill>
                  <a:srgbClr val="FFFFFF"/>
                </a:solidFill>
                <a:sym typeface="Montserrat"/>
              </a:rPr>
              <a:t>pentru</a:t>
            </a:r>
            <a:r>
              <a:rPr lang="en-US" sz="1600" b="0" i="0" u="none" strike="noStrike" dirty="0">
                <a:solidFill>
                  <a:srgbClr val="FFFFFF"/>
                </a:solidFill>
                <a:sym typeface="Montserrat"/>
              </a:rPr>
              <a:t> </a:t>
            </a:r>
            <a:r>
              <a:rPr lang="en-US" sz="1600" b="0" i="0" u="none" strike="noStrike" dirty="0" err="1">
                <a:solidFill>
                  <a:srgbClr val="FFFFFF"/>
                </a:solidFill>
                <a:sym typeface="Montserrat"/>
              </a:rPr>
              <a:t>validare</a:t>
            </a:r>
            <a:r>
              <a:rPr lang="en-US" sz="1600" b="0" i="0" u="none" strike="noStrike" dirty="0">
                <a:solidFill>
                  <a:srgbClr val="FFFFFF"/>
                </a:solidFill>
                <a:sym typeface="Montserrat"/>
              </a:rPr>
              <a:t> </a:t>
            </a:r>
            <a:r>
              <a:rPr lang="en-US" sz="1600" b="0" i="0" u="none" strike="noStrike" dirty="0" err="1">
                <a:solidFill>
                  <a:srgbClr val="FFFFFF"/>
                </a:solidFill>
                <a:sym typeface="Montserrat"/>
              </a:rPr>
              <a:t>ajută</a:t>
            </a:r>
            <a:r>
              <a:rPr lang="en-US" sz="1600" b="0" i="0" u="none" strike="noStrike" dirty="0">
                <a:solidFill>
                  <a:srgbClr val="FFFFFF"/>
                </a:solidFill>
                <a:sym typeface="Montserrat"/>
              </a:rPr>
              <a:t> la o </a:t>
            </a:r>
            <a:r>
              <a:rPr lang="en-US" sz="1600" b="0" i="0" u="none" strike="noStrike" dirty="0" err="1">
                <a:solidFill>
                  <a:srgbClr val="FFFFFF"/>
                </a:solidFill>
                <a:sym typeface="Montserrat"/>
              </a:rPr>
              <a:t>gestionare</a:t>
            </a:r>
            <a:r>
              <a:rPr lang="en-US" sz="1600" b="0" i="0" u="none" strike="noStrike" dirty="0">
                <a:solidFill>
                  <a:srgbClr val="FFFFFF"/>
                </a:solidFill>
                <a:sym typeface="Montserrat"/>
              </a:rPr>
              <a:t> </a:t>
            </a:r>
            <a:r>
              <a:rPr lang="en-US" sz="1600" b="0" i="0" u="none" strike="noStrike" dirty="0" err="1">
                <a:solidFill>
                  <a:srgbClr val="FFFFFF"/>
                </a:solidFill>
                <a:sym typeface="Montserrat"/>
              </a:rPr>
              <a:t>mai</a:t>
            </a:r>
            <a:r>
              <a:rPr lang="en-US" sz="1600" b="0" i="0" u="none" strike="noStrike" dirty="0">
                <a:solidFill>
                  <a:srgbClr val="FFFFFF"/>
                </a:solidFill>
                <a:sym typeface="Montserrat"/>
              </a:rPr>
              <a:t> </a:t>
            </a:r>
            <a:r>
              <a:rPr lang="en-US" sz="1600" b="0" i="0" u="none" strike="noStrike" dirty="0" err="1">
                <a:solidFill>
                  <a:srgbClr val="FFFFFF"/>
                </a:solidFill>
                <a:sym typeface="Montserrat"/>
              </a:rPr>
              <a:t>eficientă</a:t>
            </a:r>
            <a:r>
              <a:rPr lang="en-US" sz="1600" b="0" i="0" u="none" strike="noStrike" dirty="0">
                <a:solidFill>
                  <a:srgbClr val="FFFFFF"/>
                </a:solidFill>
                <a:sym typeface="Montserrat"/>
              </a:rPr>
              <a:t> a </a:t>
            </a:r>
            <a:r>
              <a:rPr lang="en-US" sz="1600" b="0" i="0" u="none" strike="noStrike" dirty="0" err="1">
                <a:solidFill>
                  <a:srgbClr val="FFFFFF"/>
                </a:solidFill>
                <a:sym typeface="Montserrat"/>
              </a:rPr>
              <a:t>erorilor</a:t>
            </a:r>
            <a:r>
              <a:rPr lang="en-US" sz="1600" b="0" i="0" u="none" strike="noStrike" dirty="0">
                <a:solidFill>
                  <a:srgbClr val="FFFFFF"/>
                </a:solidFill>
                <a:sym typeface="Montserrat"/>
              </a:rPr>
              <a:t>.</a:t>
            </a:r>
            <a:endParaRPr lang="en-US" sz="1600" dirty="0">
              <a:solidFill>
                <a:srgbClr val="FFFFFF"/>
              </a:solidFill>
            </a:endParaRPr>
          </a:p>
          <a:p>
            <a:pPr marL="242900" marR="0" lvl="0" indent="-2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i="0" u="none" strike="noStrike" dirty="0" err="1">
                <a:solidFill>
                  <a:srgbClr val="FFFFFF"/>
                </a:solidFill>
                <a:sym typeface="Montserrat"/>
              </a:rPr>
              <a:t>Logarea</a:t>
            </a:r>
            <a:r>
              <a:rPr lang="en-US" sz="2000" b="1" i="0" u="none" strike="noStrike" dirty="0">
                <a:solidFill>
                  <a:srgbClr val="FFFFFF"/>
                </a:solidFill>
                <a:sym typeface="Montserrat"/>
              </a:rPr>
              <a:t> </a:t>
            </a:r>
            <a:r>
              <a:rPr lang="en-US" sz="2000" b="1" i="0" u="none" strike="noStrike" dirty="0" err="1">
                <a:solidFill>
                  <a:srgbClr val="FFFFFF"/>
                </a:solidFill>
                <a:sym typeface="Montserrat"/>
              </a:rPr>
              <a:t>este</a:t>
            </a:r>
            <a:r>
              <a:rPr lang="en-US" sz="2000" b="1" i="0" u="none" strike="noStrike" dirty="0">
                <a:solidFill>
                  <a:srgbClr val="FFFFFF"/>
                </a:solidFill>
                <a:sym typeface="Montserrat"/>
              </a:rPr>
              <a:t> </a:t>
            </a:r>
            <a:r>
              <a:rPr lang="en-US" sz="2000" b="1" i="0" u="none" strike="noStrike" dirty="0" err="1">
                <a:solidFill>
                  <a:srgbClr val="FFFFFF"/>
                </a:solidFill>
                <a:sym typeface="Montserrat"/>
              </a:rPr>
              <a:t>esențială</a:t>
            </a:r>
            <a:r>
              <a:rPr lang="en-US" sz="2000" b="1" i="0" u="none" strike="noStrike" dirty="0">
                <a:solidFill>
                  <a:srgbClr val="FFFFFF"/>
                </a:solidFill>
                <a:sym typeface="Montserrat"/>
              </a:rPr>
              <a:t> </a:t>
            </a:r>
            <a:r>
              <a:rPr lang="en-US" sz="2000" b="1" i="0" u="none" strike="noStrike" dirty="0" err="1">
                <a:solidFill>
                  <a:srgbClr val="FFFFFF"/>
                </a:solidFill>
                <a:sym typeface="Montserrat"/>
              </a:rPr>
              <a:t>pentru</a:t>
            </a:r>
            <a:r>
              <a:rPr lang="en-US" sz="2000" b="1" i="0" u="none" strike="noStrike" dirty="0">
                <a:solidFill>
                  <a:srgbClr val="FFFFFF"/>
                </a:solidFill>
                <a:sym typeface="Montserrat"/>
              </a:rPr>
              <a:t> debugging </a:t>
            </a:r>
            <a:r>
              <a:rPr lang="en-US" sz="2000" b="1" i="0" u="none" strike="noStrike" dirty="0" err="1">
                <a:solidFill>
                  <a:srgbClr val="FFFFFF"/>
                </a:solidFill>
                <a:sym typeface="Montserrat"/>
              </a:rPr>
              <a:t>și</a:t>
            </a:r>
            <a:r>
              <a:rPr lang="en-US" sz="2000" b="1" i="0" u="none" strike="noStrike" dirty="0">
                <a:solidFill>
                  <a:srgbClr val="FFFFFF"/>
                </a:solidFill>
                <a:sym typeface="Montserrat"/>
              </a:rPr>
              <a:t> </a:t>
            </a:r>
            <a:r>
              <a:rPr lang="en-US" sz="2000" b="1" i="0" u="none" strike="noStrike" dirty="0" err="1">
                <a:solidFill>
                  <a:srgbClr val="FFFFFF"/>
                </a:solidFill>
                <a:sym typeface="Montserrat"/>
              </a:rPr>
              <a:t>urmărirea</a:t>
            </a:r>
            <a:r>
              <a:rPr lang="en-US" sz="2000" b="1" i="0" u="none" strike="noStrike" dirty="0">
                <a:solidFill>
                  <a:srgbClr val="FFFFFF"/>
                </a:solidFill>
                <a:sym typeface="Montserrat"/>
              </a:rPr>
              <a:t> </a:t>
            </a:r>
            <a:r>
              <a:rPr lang="en-US" sz="2000" b="1" i="0" u="none" strike="noStrike" dirty="0" err="1">
                <a:solidFill>
                  <a:srgbClr val="FFFFFF"/>
                </a:solidFill>
                <a:sym typeface="Montserrat"/>
              </a:rPr>
              <a:t>activităților</a:t>
            </a:r>
            <a:r>
              <a:rPr lang="en-US" sz="2000" b="1" i="0" u="none" strike="noStrike" dirty="0">
                <a:solidFill>
                  <a:srgbClr val="FFFFFF"/>
                </a:solidFill>
                <a:sym typeface="Montserrat"/>
              </a:rPr>
              <a:t>.</a:t>
            </a:r>
            <a:endParaRPr lang="en-US" sz="2000" b="1" dirty="0">
              <a:solidFill>
                <a:srgbClr val="FFFFFF"/>
              </a:solidFill>
            </a:endParaRPr>
          </a:p>
          <a:p>
            <a:pPr marL="457200" marR="0" lvl="1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600" b="0" i="0" u="none" strike="noStrike" dirty="0" err="1">
                <a:solidFill>
                  <a:srgbClr val="FFFFFF"/>
                </a:solidFill>
                <a:sym typeface="Montserrat"/>
              </a:rPr>
              <a:t>Înregistrarea</a:t>
            </a:r>
            <a:r>
              <a:rPr lang="en-US" sz="1600" b="0" i="0" u="none" strike="noStrike" dirty="0">
                <a:solidFill>
                  <a:srgbClr val="FFFFFF"/>
                </a:solidFill>
                <a:sym typeface="Montserrat"/>
              </a:rPr>
              <a:t> </a:t>
            </a:r>
            <a:r>
              <a:rPr lang="en-US" sz="1600" b="0" i="0" u="none" strike="noStrike" dirty="0" err="1">
                <a:solidFill>
                  <a:srgbClr val="FFFFFF"/>
                </a:solidFill>
                <a:sym typeface="Montserrat"/>
              </a:rPr>
              <a:t>sistematică</a:t>
            </a:r>
            <a:r>
              <a:rPr lang="en-US" sz="1600" b="0" i="0" u="none" strike="noStrike" dirty="0">
                <a:solidFill>
                  <a:srgbClr val="FFFFFF"/>
                </a:solidFill>
                <a:sym typeface="Montserrat"/>
              </a:rPr>
              <a:t> a </a:t>
            </a:r>
            <a:r>
              <a:rPr lang="en-US" sz="1600" b="0" i="0" u="none" strike="noStrike" dirty="0" err="1">
                <a:solidFill>
                  <a:srgbClr val="FFFFFF"/>
                </a:solidFill>
                <a:sym typeface="Montserrat"/>
              </a:rPr>
              <a:t>evenimentelor</a:t>
            </a:r>
            <a:r>
              <a:rPr lang="en-US" sz="1600" b="0" i="0" u="none" strike="noStrike" dirty="0">
                <a:solidFill>
                  <a:srgbClr val="FFFFFF"/>
                </a:solidFill>
                <a:sym typeface="Montserrat"/>
              </a:rPr>
              <a:t> </a:t>
            </a:r>
            <a:r>
              <a:rPr lang="en-US" sz="1600" b="0" i="0" u="none" strike="noStrike" dirty="0" err="1">
                <a:solidFill>
                  <a:srgbClr val="FFFFFF"/>
                </a:solidFill>
                <a:sym typeface="Montserrat"/>
              </a:rPr>
              <a:t>și</a:t>
            </a:r>
            <a:r>
              <a:rPr lang="en-US" sz="1600" b="0" i="0" u="none" strike="noStrike" dirty="0">
                <a:solidFill>
                  <a:srgbClr val="FFFFFF"/>
                </a:solidFill>
                <a:sym typeface="Montserrat"/>
              </a:rPr>
              <a:t> </a:t>
            </a:r>
            <a:r>
              <a:rPr lang="en-US" sz="1600" b="0" i="0" u="none" strike="noStrike" dirty="0" err="1">
                <a:solidFill>
                  <a:srgbClr val="FFFFFF"/>
                </a:solidFill>
                <a:sym typeface="Montserrat"/>
              </a:rPr>
              <a:t>erorilor</a:t>
            </a:r>
            <a:r>
              <a:rPr lang="en-US" sz="1600" b="0" i="0" u="none" strike="noStrike" dirty="0">
                <a:solidFill>
                  <a:srgbClr val="FFFFFF"/>
                </a:solidFill>
                <a:sym typeface="Montserrat"/>
              </a:rPr>
              <a:t> </a:t>
            </a:r>
            <a:r>
              <a:rPr lang="en-US" sz="1600" b="0" i="0" u="none" strike="noStrike" dirty="0" err="1">
                <a:solidFill>
                  <a:srgbClr val="FFFFFF"/>
                </a:solidFill>
                <a:sym typeface="Montserrat"/>
              </a:rPr>
              <a:t>facilitează</a:t>
            </a:r>
            <a:r>
              <a:rPr lang="en-US" sz="1600" b="0" i="0" u="none" strike="noStrike" dirty="0">
                <a:solidFill>
                  <a:srgbClr val="FFFFFF"/>
                </a:solidFill>
                <a:sym typeface="Montserrat"/>
              </a:rPr>
              <a:t> </a:t>
            </a:r>
            <a:r>
              <a:rPr lang="en-US" sz="1600" b="0" i="0" u="none" strike="noStrike" dirty="0" err="1">
                <a:solidFill>
                  <a:srgbClr val="FFFFFF"/>
                </a:solidFill>
                <a:sym typeface="Montserrat"/>
              </a:rPr>
              <a:t>diagnosticarea</a:t>
            </a:r>
            <a:r>
              <a:rPr lang="en-US" sz="1600" b="0" i="0" u="none" strike="noStrike" dirty="0">
                <a:solidFill>
                  <a:srgbClr val="FFFFFF"/>
                </a:solidFill>
                <a:sym typeface="Montserrat"/>
              </a:rPr>
              <a:t> </a:t>
            </a:r>
            <a:r>
              <a:rPr lang="en-US" sz="1600" b="0" i="0" u="none" strike="noStrike" dirty="0" err="1">
                <a:solidFill>
                  <a:srgbClr val="FFFFFF"/>
                </a:solidFill>
                <a:sym typeface="Montserrat"/>
              </a:rPr>
              <a:t>și</a:t>
            </a:r>
            <a:r>
              <a:rPr lang="en-US" sz="1600" b="0" i="0" u="none" strike="noStrike" dirty="0">
                <a:solidFill>
                  <a:srgbClr val="FFFFFF"/>
                </a:solidFill>
                <a:sym typeface="Montserrat"/>
              </a:rPr>
              <a:t> </a:t>
            </a:r>
            <a:r>
              <a:rPr lang="en-US" sz="1600" b="0" i="0" u="none" strike="noStrike" dirty="0" err="1">
                <a:solidFill>
                  <a:srgbClr val="FFFFFF"/>
                </a:solidFill>
                <a:sym typeface="Montserrat"/>
              </a:rPr>
              <a:t>monitorizarea</a:t>
            </a:r>
            <a:r>
              <a:rPr lang="en-US" sz="1600" b="0" i="0" u="none" strike="noStrike" dirty="0">
                <a:solidFill>
                  <a:srgbClr val="FFFFFF"/>
                </a:solidFill>
                <a:sym typeface="Montserrat"/>
              </a:rPr>
              <a:t>.</a:t>
            </a:r>
            <a:endParaRPr lang="en-US" sz="1600" b="0" i="0" u="none" strike="noStrike" dirty="0">
              <a:solidFill>
                <a:srgbClr val="FFFFFF"/>
              </a:solidFill>
              <a:sym typeface="Arial"/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1550198" y="376993"/>
            <a:ext cx="4083581" cy="534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42900" marR="0" lvl="0" indent="-242900" rtl="0">
              <a:lnSpc>
                <a:spcPct val="125974"/>
              </a:lnSpc>
              <a:spcBef>
                <a:spcPts val="0"/>
              </a:spcBef>
              <a:spcAft>
                <a:spcPts val="0"/>
              </a:spcAft>
              <a:buClr>
                <a:srgbClr val="2A2921"/>
              </a:buClr>
              <a:buSzPts val="2052"/>
              <a:buFont typeface="Montserrat"/>
              <a:buChar char="•"/>
            </a:pPr>
            <a:r>
              <a:rPr lang="en-US" sz="2000" b="1" i="0" u="none" strike="noStrike" cap="none" dirty="0" err="1">
                <a:latin typeface="+mj-lt"/>
                <a:ea typeface="Montserrat"/>
                <a:cs typeface="Montserrat"/>
                <a:sym typeface="Montserrat"/>
              </a:rPr>
              <a:t>Gestionarea</a:t>
            </a:r>
            <a:r>
              <a:rPr lang="en-US" sz="2000" b="1" i="0" u="none" strike="noStrike" cap="none" dirty="0">
                <a:latin typeface="+mj-l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i="0" u="none" strike="noStrike" cap="none" dirty="0" err="1">
                <a:latin typeface="+mj-lt"/>
                <a:ea typeface="Montserrat"/>
                <a:cs typeface="Montserrat"/>
                <a:sym typeface="Montserrat"/>
              </a:rPr>
              <a:t>unui</a:t>
            </a:r>
            <a:r>
              <a:rPr lang="en-US" sz="2000" b="1" i="0" u="none" strike="noStrike" cap="none" dirty="0">
                <a:latin typeface="+mj-lt"/>
                <a:ea typeface="Montserrat"/>
                <a:cs typeface="Montserrat"/>
                <a:sym typeface="Montserrat"/>
              </a:rPr>
              <a:t> repository pe GitHub a </a:t>
            </a:r>
            <a:r>
              <a:rPr lang="en-US" sz="2000" b="1" i="0" u="none" strike="noStrike" cap="none" dirty="0" err="1">
                <a:latin typeface="+mj-lt"/>
                <a:ea typeface="Montserrat"/>
                <a:cs typeface="Montserrat"/>
                <a:sym typeface="Montserrat"/>
              </a:rPr>
              <a:t>fost</a:t>
            </a:r>
            <a:r>
              <a:rPr lang="en-US" sz="2000" b="1" i="0" u="none" strike="noStrike" cap="none" dirty="0">
                <a:latin typeface="+mj-l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i="0" u="none" strike="noStrike" cap="none" dirty="0" err="1">
                <a:latin typeface="+mj-lt"/>
                <a:ea typeface="Montserrat"/>
                <a:cs typeface="Montserrat"/>
                <a:sym typeface="Montserrat"/>
              </a:rPr>
              <a:t>crucială</a:t>
            </a:r>
            <a:r>
              <a:rPr lang="en-US" sz="2000" b="1" i="0" u="none" strike="noStrike" cap="none" dirty="0">
                <a:latin typeface="+mj-l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i="0" u="none" strike="noStrike" cap="none" dirty="0" err="1">
                <a:latin typeface="+mj-lt"/>
                <a:ea typeface="Montserrat"/>
                <a:cs typeface="Montserrat"/>
                <a:sym typeface="Montserrat"/>
              </a:rPr>
              <a:t>pentru</a:t>
            </a:r>
            <a:r>
              <a:rPr lang="en-US" sz="2000" b="1" i="0" u="none" strike="noStrike" cap="none" dirty="0">
                <a:latin typeface="+mj-l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i="0" u="none" strike="noStrike" cap="none" dirty="0" err="1">
                <a:latin typeface="+mj-lt"/>
                <a:ea typeface="Montserrat"/>
                <a:cs typeface="Montserrat"/>
                <a:sym typeface="Montserrat"/>
              </a:rPr>
              <a:t>colaborarea</a:t>
            </a:r>
            <a:r>
              <a:rPr lang="en-US" sz="2000" b="1" i="0" u="none" strike="noStrike" cap="none" dirty="0">
                <a:latin typeface="+mj-l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i="0" u="none" strike="noStrike" cap="none" dirty="0" err="1">
                <a:latin typeface="+mj-lt"/>
                <a:ea typeface="Montserrat"/>
                <a:cs typeface="Montserrat"/>
                <a:sym typeface="Montserrat"/>
              </a:rPr>
              <a:t>eficientă</a:t>
            </a:r>
            <a:r>
              <a:rPr lang="en-US" sz="2000" b="1" i="0" u="none" strike="noStrike" cap="none" dirty="0">
                <a:latin typeface="+mj-l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i="0" u="none" strike="noStrike" cap="none" dirty="0" err="1">
                <a:latin typeface="+mj-lt"/>
                <a:ea typeface="Montserrat"/>
                <a:cs typeface="Montserrat"/>
                <a:sym typeface="Montserrat"/>
              </a:rPr>
              <a:t>în</a:t>
            </a:r>
            <a:r>
              <a:rPr lang="en-US" sz="2000" b="1" i="0" u="none" strike="noStrike" cap="none" dirty="0">
                <a:latin typeface="+mj-l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i="0" u="none" strike="noStrike" cap="none" dirty="0" err="1">
                <a:latin typeface="+mj-lt"/>
                <a:ea typeface="Montserrat"/>
                <a:cs typeface="Montserrat"/>
                <a:sym typeface="Montserrat"/>
              </a:rPr>
              <a:t>echipă</a:t>
            </a:r>
            <a:r>
              <a:rPr lang="en-US" sz="2000" b="1" i="0" u="none" strike="noStrike" cap="none" dirty="0">
                <a:latin typeface="+mj-lt"/>
                <a:ea typeface="Montserrat"/>
                <a:cs typeface="Montserrat"/>
                <a:sym typeface="Montserrat"/>
              </a:rPr>
              <a:t>.</a:t>
            </a:r>
            <a:endParaRPr sz="2000" b="1" dirty="0">
              <a:latin typeface="+mj-lt"/>
            </a:endParaRPr>
          </a:p>
          <a:p>
            <a:pPr marL="742950" marR="0" lvl="1" indent="-285750" rtl="0">
              <a:lnSpc>
                <a:spcPct val="139969"/>
              </a:lnSpc>
              <a:spcBef>
                <a:spcPts val="384"/>
              </a:spcBef>
              <a:spcAft>
                <a:spcPts val="0"/>
              </a:spcAft>
              <a:buClr>
                <a:schemeClr val="tx1"/>
              </a:buClr>
              <a:buSzPts val="1311"/>
              <a:buFont typeface="Courier New" panose="02070309020205020404" pitchFamily="49" charset="0"/>
              <a:buChar char="o"/>
            </a:pPr>
            <a:r>
              <a:rPr lang="en-US" sz="1600" b="0" i="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Utilizarea</a:t>
            </a:r>
            <a:r>
              <a:rPr lang="en-US" sz="1600" b="0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unui</a:t>
            </a:r>
            <a:r>
              <a:rPr lang="en-US" sz="1600" b="0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sistem</a:t>
            </a:r>
            <a:r>
              <a:rPr lang="en-US" sz="1600" b="0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de control al </a:t>
            </a:r>
            <a:r>
              <a:rPr lang="en-US" sz="1400" b="0" i="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versiunilor</a:t>
            </a:r>
            <a:r>
              <a:rPr lang="en-US" sz="1600" b="0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precum GitHub a </a:t>
            </a:r>
            <a:r>
              <a:rPr lang="en-US" sz="1600" b="0" i="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facilitat</a:t>
            </a:r>
            <a:r>
              <a:rPr lang="en-US" sz="1600" b="0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colaborarea</a:t>
            </a:r>
            <a:r>
              <a:rPr lang="en-US" sz="1600" b="0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și</a:t>
            </a:r>
            <a:r>
              <a:rPr lang="en-US" sz="1600" b="0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coordonarea</a:t>
            </a:r>
            <a:r>
              <a:rPr lang="en-US" sz="1600" b="0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echipei</a:t>
            </a:r>
            <a:r>
              <a:rPr lang="en-US" sz="1600" b="0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600" dirty="0"/>
          </a:p>
          <a:p>
            <a:pPr marL="242900" marR="0" lvl="0" indent="-242900" rtl="0">
              <a:lnSpc>
                <a:spcPct val="125974"/>
              </a:lnSpc>
              <a:spcBef>
                <a:spcPts val="2479"/>
              </a:spcBef>
              <a:spcAft>
                <a:spcPts val="0"/>
              </a:spcAft>
              <a:buClr>
                <a:srgbClr val="2A2921"/>
              </a:buClr>
              <a:buSzPts val="2052"/>
              <a:buFont typeface="Montserrat"/>
              <a:buChar char="•"/>
            </a:pPr>
            <a:r>
              <a:rPr lang="en-US" sz="2000" b="1" i="0" u="none" strike="noStrike" cap="none" dirty="0" err="1">
                <a:latin typeface="+mj-lt"/>
                <a:ea typeface="Montserrat"/>
                <a:cs typeface="Montserrat"/>
                <a:sym typeface="Montserrat"/>
              </a:rPr>
              <a:t>Lucrul</a:t>
            </a:r>
            <a:r>
              <a:rPr lang="en-US" sz="2000" b="1" i="0" u="none" strike="noStrike" cap="none" dirty="0">
                <a:latin typeface="+mj-l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i="0" u="none" strike="noStrike" cap="none" dirty="0" err="1">
                <a:latin typeface="+mj-lt"/>
                <a:ea typeface="Montserrat"/>
                <a:cs typeface="Montserrat"/>
                <a:sym typeface="Montserrat"/>
              </a:rPr>
              <a:t>într</a:t>
            </a:r>
            <a:r>
              <a:rPr lang="en-US" sz="2000" b="1" i="0" u="none" strike="noStrike" cap="none" dirty="0">
                <a:latin typeface="+mj-lt"/>
                <a:ea typeface="Montserrat"/>
                <a:cs typeface="Montserrat"/>
                <a:sym typeface="Montserrat"/>
              </a:rPr>
              <a:t>-o </a:t>
            </a:r>
            <a:r>
              <a:rPr lang="en-US" sz="2000" b="1" i="0" u="none" strike="noStrike" cap="none" dirty="0" err="1">
                <a:latin typeface="+mj-lt"/>
                <a:ea typeface="Montserrat"/>
                <a:cs typeface="Montserrat"/>
                <a:sym typeface="Montserrat"/>
              </a:rPr>
              <a:t>echipă</a:t>
            </a:r>
            <a:r>
              <a:rPr lang="en-US" sz="2000" b="1" i="0" u="none" strike="noStrike" cap="none" dirty="0">
                <a:latin typeface="+mj-lt"/>
                <a:ea typeface="Montserrat"/>
                <a:cs typeface="Montserrat"/>
                <a:sym typeface="Montserrat"/>
              </a:rPr>
              <a:t> a </a:t>
            </a:r>
            <a:r>
              <a:rPr lang="en-US" sz="2000" b="1" i="0" u="none" strike="noStrike" cap="none" dirty="0" err="1">
                <a:latin typeface="+mj-lt"/>
                <a:ea typeface="Montserrat"/>
                <a:cs typeface="Montserrat"/>
                <a:sym typeface="Montserrat"/>
              </a:rPr>
              <a:t>facilitat</a:t>
            </a:r>
            <a:r>
              <a:rPr lang="en-US" sz="2000" b="1" i="0" u="none" strike="noStrike" cap="none" dirty="0">
                <a:latin typeface="+mj-l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i="0" u="none" strike="noStrike" cap="none" dirty="0" err="1">
                <a:latin typeface="+mj-lt"/>
                <a:ea typeface="Montserrat"/>
                <a:cs typeface="Montserrat"/>
                <a:sym typeface="Montserrat"/>
              </a:rPr>
              <a:t>învățarea</a:t>
            </a:r>
            <a:r>
              <a:rPr lang="en-US" sz="2000" b="1" i="0" u="none" strike="noStrike" cap="none" dirty="0">
                <a:latin typeface="+mj-l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i="0" u="none" strike="noStrike" cap="none" dirty="0" err="1">
                <a:latin typeface="+mj-lt"/>
                <a:ea typeface="Montserrat"/>
                <a:cs typeface="Montserrat"/>
                <a:sym typeface="Montserrat"/>
              </a:rPr>
              <a:t>reciprocă</a:t>
            </a:r>
            <a:r>
              <a:rPr lang="en-US" sz="2000" b="1" i="0" u="none" strike="noStrike" cap="none" dirty="0">
                <a:latin typeface="+mj-l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i="0" u="none" strike="noStrike" cap="none" dirty="0" err="1">
                <a:latin typeface="+mj-lt"/>
                <a:ea typeface="Montserrat"/>
                <a:cs typeface="Montserrat"/>
                <a:sym typeface="Montserrat"/>
              </a:rPr>
              <a:t>și</a:t>
            </a:r>
            <a:r>
              <a:rPr lang="en-US" sz="2000" b="1" i="0" u="none" strike="noStrike" cap="none" dirty="0">
                <a:latin typeface="+mj-l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i="0" u="none" strike="noStrike" cap="none" dirty="0" err="1">
                <a:latin typeface="+mj-lt"/>
                <a:ea typeface="Montserrat"/>
                <a:cs typeface="Montserrat"/>
                <a:sym typeface="Montserrat"/>
              </a:rPr>
              <a:t>implementarea</a:t>
            </a:r>
            <a:r>
              <a:rPr lang="en-US" sz="2000" b="1" i="0" u="none" strike="noStrike" cap="none" dirty="0">
                <a:latin typeface="+mj-l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i="0" u="none" strike="noStrike" cap="none" dirty="0" err="1">
                <a:latin typeface="+mj-lt"/>
                <a:ea typeface="Montserrat"/>
                <a:cs typeface="Montserrat"/>
                <a:sym typeface="Montserrat"/>
              </a:rPr>
              <a:t>mai</a:t>
            </a:r>
            <a:r>
              <a:rPr lang="en-US" sz="2000" b="1" i="0" u="none" strike="noStrike" cap="none" dirty="0">
                <a:latin typeface="+mj-l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i="0" u="none" strike="noStrike" cap="none" dirty="0" err="1">
                <a:latin typeface="+mj-lt"/>
                <a:ea typeface="Montserrat"/>
                <a:cs typeface="Montserrat"/>
                <a:sym typeface="Montserrat"/>
              </a:rPr>
              <a:t>rapidă</a:t>
            </a:r>
            <a:r>
              <a:rPr lang="en-US" sz="2000" b="1" i="0" u="none" strike="noStrike" cap="none" dirty="0">
                <a:latin typeface="+mj-lt"/>
                <a:ea typeface="Montserrat"/>
                <a:cs typeface="Montserrat"/>
                <a:sym typeface="Montserrat"/>
              </a:rPr>
              <a:t> a </a:t>
            </a:r>
            <a:r>
              <a:rPr lang="en-US" sz="2000" b="1" i="0" u="none" strike="noStrike" cap="none" dirty="0" err="1">
                <a:latin typeface="+mj-lt"/>
                <a:ea typeface="Montserrat"/>
                <a:cs typeface="Montserrat"/>
                <a:sym typeface="Montserrat"/>
              </a:rPr>
              <a:t>soluțiilor</a:t>
            </a:r>
            <a:r>
              <a:rPr lang="en-US" sz="2000" b="1" i="0" u="none" strike="noStrike" cap="none" dirty="0">
                <a:latin typeface="+mj-lt"/>
                <a:ea typeface="Montserrat"/>
                <a:cs typeface="Montserrat"/>
                <a:sym typeface="Montserrat"/>
              </a:rPr>
              <a:t>.</a:t>
            </a:r>
            <a:endParaRPr sz="2000" b="1" dirty="0">
              <a:latin typeface="+mj-lt"/>
            </a:endParaRPr>
          </a:p>
          <a:p>
            <a:pPr marL="742950" marR="0" lvl="1" indent="-285750" rtl="0">
              <a:lnSpc>
                <a:spcPct val="139969"/>
              </a:lnSpc>
              <a:spcBef>
                <a:spcPts val="384"/>
              </a:spcBef>
              <a:spcAft>
                <a:spcPts val="0"/>
              </a:spcAft>
              <a:buClr>
                <a:schemeClr val="tx1"/>
              </a:buClr>
              <a:buSzPts val="1311"/>
              <a:buFont typeface="Courier New" panose="02070309020205020404" pitchFamily="49" charset="0"/>
              <a:buChar char="o"/>
            </a:pPr>
            <a:r>
              <a:rPr lang="en-US" sz="1600" b="0" i="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Colaborarea</a:t>
            </a:r>
            <a:r>
              <a:rPr lang="en-US" sz="1600" b="0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cu </a:t>
            </a:r>
            <a:r>
              <a:rPr lang="en-US" sz="1600" b="0" i="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alți</a:t>
            </a:r>
            <a:r>
              <a:rPr lang="en-US" sz="1600" b="0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dezvoltatori</a:t>
            </a:r>
            <a:r>
              <a:rPr lang="en-US" sz="1600" b="0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a </a:t>
            </a:r>
            <a:r>
              <a:rPr lang="en-US" sz="1600" b="0" i="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permis</a:t>
            </a:r>
            <a:r>
              <a:rPr lang="en-US" sz="1600" b="0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schimbul</a:t>
            </a:r>
            <a:r>
              <a:rPr lang="en-US" sz="1600" b="0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1600" b="0" i="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cunoștințe</a:t>
            </a:r>
            <a:r>
              <a:rPr lang="en-US" sz="1600" b="0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și</a:t>
            </a:r>
            <a:r>
              <a:rPr lang="en-US" sz="1600" b="0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o </a:t>
            </a:r>
            <a:r>
              <a:rPr lang="en-US" sz="1600" b="0" i="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dezvoltare</a:t>
            </a:r>
            <a:r>
              <a:rPr lang="en-US" sz="1600" b="0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mai</a:t>
            </a:r>
            <a:r>
              <a:rPr lang="en-US" sz="1600" b="0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rapidă</a:t>
            </a:r>
            <a:r>
              <a:rPr lang="en-US" sz="1600" b="0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a </a:t>
            </a:r>
            <a:r>
              <a:rPr lang="en-US" sz="1600" b="0" i="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funcționalităților</a:t>
            </a:r>
            <a:r>
              <a:rPr lang="en-US" sz="1600" b="0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6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87;p9">
            <a:extLst>
              <a:ext uri="{FF2B5EF4-FFF2-40B4-BE49-F238E27FC236}">
                <a16:creationId xmlns:a16="http://schemas.microsoft.com/office/drawing/2014/main" id="{2C97BAB0-3874-127B-8A67-4FE51D619152}"/>
              </a:ext>
            </a:extLst>
          </p:cNvPr>
          <p:cNvSpPr/>
          <p:nvPr/>
        </p:nvSpPr>
        <p:spPr>
          <a:xfrm>
            <a:off x="-55877" y="-8712302"/>
            <a:ext cx="12188952" cy="106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972"/>
              </a:lnSpc>
              <a:spcBef>
                <a:spcPts val="0"/>
              </a:spcBef>
              <a:spcAft>
                <a:spcPts val="0"/>
              </a:spcAft>
              <a:buClr>
                <a:srgbClr val="2A2921"/>
              </a:buClr>
              <a:buSzPts val="3188"/>
              <a:buFont typeface="Montserrat"/>
              <a:buNone/>
            </a:pPr>
            <a:r>
              <a:rPr lang="en-US" sz="4800" b="1" u="none" strike="noStrike" cap="none" dirty="0" err="1">
                <a:solidFill>
                  <a:srgbClr val="2A2921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Concluzie</a:t>
            </a:r>
            <a:endParaRPr sz="4800" b="1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3" name="Google Shape;88;p9">
            <a:extLst>
              <a:ext uri="{FF2B5EF4-FFF2-40B4-BE49-F238E27FC236}">
                <a16:creationId xmlns:a16="http://schemas.microsoft.com/office/drawing/2014/main" id="{43656CA8-415F-B361-CAB7-DDE4245E9EC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8251" y="-1179688"/>
            <a:ext cx="885604" cy="761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91;p9">
            <a:extLst>
              <a:ext uri="{FF2B5EF4-FFF2-40B4-BE49-F238E27FC236}">
                <a16:creationId xmlns:a16="http://schemas.microsoft.com/office/drawing/2014/main" id="{ACB75F47-3C1C-A620-D53D-153550A2C4D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55964" y="-3845221"/>
            <a:ext cx="904649" cy="628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94;p9">
            <a:extLst>
              <a:ext uri="{FF2B5EF4-FFF2-40B4-BE49-F238E27FC236}">
                <a16:creationId xmlns:a16="http://schemas.microsoft.com/office/drawing/2014/main" id="{89A689B0-90DF-328D-C19D-F9FB1BB64D5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55601" y="-6293269"/>
            <a:ext cx="961784" cy="109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7;p9">
            <a:extLst>
              <a:ext uri="{FF2B5EF4-FFF2-40B4-BE49-F238E27FC236}">
                <a16:creationId xmlns:a16="http://schemas.microsoft.com/office/drawing/2014/main" id="{7737D689-4D56-CDA2-E0AD-8B99A3EDF64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92354" y="-8381703"/>
            <a:ext cx="999875" cy="10189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9;p9">
            <a:extLst>
              <a:ext uri="{FF2B5EF4-FFF2-40B4-BE49-F238E27FC236}">
                <a16:creationId xmlns:a16="http://schemas.microsoft.com/office/drawing/2014/main" id="{CE55FF39-7808-B5AC-BB25-4913C6DC700A}"/>
              </a:ext>
            </a:extLst>
          </p:cNvPr>
          <p:cNvSpPr/>
          <p:nvPr/>
        </p:nvSpPr>
        <p:spPr>
          <a:xfrm>
            <a:off x="434061" y="8056370"/>
            <a:ext cx="2692044" cy="46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972"/>
              </a:lnSpc>
              <a:spcBef>
                <a:spcPts val="0"/>
              </a:spcBef>
              <a:spcAft>
                <a:spcPts val="0"/>
              </a:spcAft>
              <a:buClr>
                <a:srgbClr val="2A2921"/>
              </a:buClr>
              <a:buSzPts val="1440"/>
              <a:buFont typeface="Montserrat"/>
              <a:buNone/>
            </a:pPr>
            <a:r>
              <a:rPr lang="en-US" sz="1440" b="0" i="0" u="none" strike="noStrike" cap="none">
                <a:solidFill>
                  <a:srgbClr val="2A2921"/>
                </a:solidFill>
                <a:latin typeface="Montserrat"/>
                <a:ea typeface="Montserrat"/>
                <a:cs typeface="Montserrat"/>
                <a:sym typeface="Montserrat"/>
              </a:rPr>
              <a:t>Consolidare cunoștințe OOP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90;p9">
            <a:extLst>
              <a:ext uri="{FF2B5EF4-FFF2-40B4-BE49-F238E27FC236}">
                <a16:creationId xmlns:a16="http://schemas.microsoft.com/office/drawing/2014/main" id="{FBCE3BA8-05C9-49B5-DAD2-FE97B10852C9}"/>
              </a:ext>
            </a:extLst>
          </p:cNvPr>
          <p:cNvSpPr/>
          <p:nvPr/>
        </p:nvSpPr>
        <p:spPr>
          <a:xfrm>
            <a:off x="434061" y="8602879"/>
            <a:ext cx="2692044" cy="106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A5A4C"/>
              </a:buClr>
              <a:buSzPts val="1200"/>
              <a:buFont typeface="Montserrat"/>
              <a:buNone/>
            </a:pPr>
            <a:r>
              <a:rPr lang="en-US" sz="1200" b="0" i="0" u="none" strike="noStrike" cap="none">
                <a:solidFill>
                  <a:srgbClr val="5A5A4C"/>
                </a:solidFill>
                <a:latin typeface="Montserrat"/>
                <a:ea typeface="Montserrat"/>
                <a:cs typeface="Montserrat"/>
                <a:sym typeface="Montserrat"/>
              </a:rPr>
              <a:t>Proiectul Pizza ne-a permis să consolidăm cunoștințele despre programarea orientată pe obiecte și gestionarea aplicațiilor complexe.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2;p9">
            <a:extLst>
              <a:ext uri="{FF2B5EF4-FFF2-40B4-BE49-F238E27FC236}">
                <a16:creationId xmlns:a16="http://schemas.microsoft.com/office/drawing/2014/main" id="{89592E93-80FD-8465-61D0-F30CA4340CAE}"/>
              </a:ext>
            </a:extLst>
          </p:cNvPr>
          <p:cNvSpPr/>
          <p:nvPr/>
        </p:nvSpPr>
        <p:spPr>
          <a:xfrm>
            <a:off x="3370937" y="10015090"/>
            <a:ext cx="2660620" cy="46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972"/>
              </a:lnSpc>
              <a:spcBef>
                <a:spcPts val="0"/>
              </a:spcBef>
              <a:spcAft>
                <a:spcPts val="0"/>
              </a:spcAft>
              <a:buClr>
                <a:srgbClr val="2A2921"/>
              </a:buClr>
              <a:buSzPts val="1440"/>
              <a:buFont typeface="Montserrat"/>
              <a:buNone/>
            </a:pPr>
            <a:r>
              <a:rPr lang="en-US" sz="1440" b="0" i="0" u="none" strike="noStrike" cap="none">
                <a:solidFill>
                  <a:srgbClr val="2A2921"/>
                </a:solidFill>
                <a:latin typeface="Montserrat"/>
                <a:ea typeface="Montserrat"/>
                <a:cs typeface="Montserrat"/>
                <a:sym typeface="Montserrat"/>
              </a:rPr>
              <a:t>Implementare soluții eficiente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93;p9">
            <a:extLst>
              <a:ext uri="{FF2B5EF4-FFF2-40B4-BE49-F238E27FC236}">
                <a16:creationId xmlns:a16="http://schemas.microsoft.com/office/drawing/2014/main" id="{1C8C43DC-1B41-4D54-C5B4-A3DB0B71653E}"/>
              </a:ext>
            </a:extLst>
          </p:cNvPr>
          <p:cNvSpPr/>
          <p:nvPr/>
        </p:nvSpPr>
        <p:spPr>
          <a:xfrm>
            <a:off x="3370937" y="10561599"/>
            <a:ext cx="2660620" cy="85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A5A4C"/>
              </a:buClr>
              <a:buSzPts val="1200"/>
              <a:buFont typeface="Montserrat"/>
              <a:buNone/>
            </a:pPr>
            <a:r>
              <a:rPr lang="en-US" sz="1200" b="0" i="0" u="none" strike="noStrike" cap="none">
                <a:solidFill>
                  <a:srgbClr val="5A5A4C"/>
                </a:solidFill>
                <a:latin typeface="Montserrat"/>
                <a:ea typeface="Montserrat"/>
                <a:cs typeface="Montserrat"/>
                <a:sym typeface="Montserrat"/>
              </a:rPr>
              <a:t>Am reușit să implementăm soluții eficiente pentru gestionarea comenzilor, validări și logare.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95;p9">
            <a:extLst>
              <a:ext uri="{FF2B5EF4-FFF2-40B4-BE49-F238E27FC236}">
                <a16:creationId xmlns:a16="http://schemas.microsoft.com/office/drawing/2014/main" id="{EFB71917-D1AB-6797-7EF5-1910F8F5C4E6}"/>
              </a:ext>
            </a:extLst>
          </p:cNvPr>
          <p:cNvSpPr/>
          <p:nvPr/>
        </p:nvSpPr>
        <p:spPr>
          <a:xfrm>
            <a:off x="6096000" y="11437996"/>
            <a:ext cx="2608245" cy="46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972"/>
              </a:lnSpc>
              <a:spcBef>
                <a:spcPts val="0"/>
              </a:spcBef>
              <a:spcAft>
                <a:spcPts val="0"/>
              </a:spcAft>
              <a:buClr>
                <a:srgbClr val="2A2921"/>
              </a:buClr>
              <a:buSzPts val="1440"/>
              <a:buFont typeface="Montserrat"/>
              <a:buNone/>
            </a:pPr>
            <a:r>
              <a:rPr lang="en-US" sz="1440" b="0" i="0" u="none" strike="noStrike" cap="none">
                <a:solidFill>
                  <a:srgbClr val="2A2921"/>
                </a:solidFill>
                <a:latin typeface="Montserrat"/>
                <a:ea typeface="Montserrat"/>
                <a:cs typeface="Montserrat"/>
                <a:sym typeface="Montserrat"/>
              </a:rPr>
              <a:t>Dezvoltare de soluții creative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96;p9">
            <a:extLst>
              <a:ext uri="{FF2B5EF4-FFF2-40B4-BE49-F238E27FC236}">
                <a16:creationId xmlns:a16="http://schemas.microsoft.com/office/drawing/2014/main" id="{92B61ABE-5762-F17E-2C1F-902D3DF54830}"/>
              </a:ext>
            </a:extLst>
          </p:cNvPr>
          <p:cNvSpPr/>
          <p:nvPr/>
        </p:nvSpPr>
        <p:spPr>
          <a:xfrm>
            <a:off x="6096000" y="11984505"/>
            <a:ext cx="2608245" cy="639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A5A4C"/>
              </a:buClr>
              <a:buSzPts val="1200"/>
              <a:buFont typeface="Montserrat"/>
              <a:buNone/>
            </a:pPr>
            <a:r>
              <a:rPr lang="en-US" sz="1200" b="0" i="0" u="none" strike="noStrike" cap="none">
                <a:solidFill>
                  <a:srgbClr val="5A5A4C"/>
                </a:solidFill>
                <a:latin typeface="Montserrat"/>
                <a:ea typeface="Montserrat"/>
                <a:cs typeface="Montserrat"/>
                <a:sym typeface="Montserrat"/>
              </a:rPr>
              <a:t>Problemele întâlnite ne-au ajutat să învățăm să dezvoltăm soluții creative.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98;p9">
            <a:extLst>
              <a:ext uri="{FF2B5EF4-FFF2-40B4-BE49-F238E27FC236}">
                <a16:creationId xmlns:a16="http://schemas.microsoft.com/office/drawing/2014/main" id="{A3DDED2D-4418-D657-6B82-A2325547C900}"/>
              </a:ext>
            </a:extLst>
          </p:cNvPr>
          <p:cNvSpPr/>
          <p:nvPr/>
        </p:nvSpPr>
        <p:spPr>
          <a:xfrm>
            <a:off x="8967219" y="13289507"/>
            <a:ext cx="2650145" cy="46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972"/>
              </a:lnSpc>
              <a:spcBef>
                <a:spcPts val="0"/>
              </a:spcBef>
              <a:spcAft>
                <a:spcPts val="0"/>
              </a:spcAft>
              <a:buClr>
                <a:srgbClr val="2A2921"/>
              </a:buClr>
              <a:buSzPts val="1440"/>
              <a:buFont typeface="Montserrat"/>
              <a:buNone/>
            </a:pPr>
            <a:r>
              <a:rPr lang="en-US" sz="1440" b="0" i="0" u="none" strike="noStrike" cap="none">
                <a:solidFill>
                  <a:srgbClr val="2A2921"/>
                </a:solidFill>
                <a:latin typeface="Montserrat"/>
                <a:ea typeface="Montserrat"/>
                <a:cs typeface="Montserrat"/>
                <a:sym typeface="Montserrat"/>
              </a:rPr>
              <a:t>Aplicație funcțională și extindibilă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99;p9">
            <a:extLst>
              <a:ext uri="{FF2B5EF4-FFF2-40B4-BE49-F238E27FC236}">
                <a16:creationId xmlns:a16="http://schemas.microsoft.com/office/drawing/2014/main" id="{9776CDB8-D9C3-0424-1AAA-1934BA566AA1}"/>
              </a:ext>
            </a:extLst>
          </p:cNvPr>
          <p:cNvSpPr/>
          <p:nvPr/>
        </p:nvSpPr>
        <p:spPr>
          <a:xfrm>
            <a:off x="8967219" y="13836016"/>
            <a:ext cx="2650145" cy="639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A5A4C"/>
              </a:buClr>
              <a:buSzPts val="1200"/>
              <a:buFont typeface="Montserrat"/>
              <a:buNone/>
            </a:pPr>
            <a:r>
              <a:rPr lang="en-US" sz="1200" b="0" i="0" u="none" strike="noStrike" cap="none">
                <a:solidFill>
                  <a:srgbClr val="5A5A4C"/>
                </a:solidFill>
                <a:latin typeface="Montserrat"/>
                <a:ea typeface="Montserrat"/>
                <a:cs typeface="Montserrat"/>
                <a:sym typeface="Montserrat"/>
              </a:rPr>
              <a:t>Aplicația este acum funcțională și poate fi extinsă cu noi funcționalități.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01;p9">
            <a:extLst>
              <a:ext uri="{FF2B5EF4-FFF2-40B4-BE49-F238E27FC236}">
                <a16:creationId xmlns:a16="http://schemas.microsoft.com/office/drawing/2014/main" id="{C4F8A7B4-BDC6-F925-162D-8E8FE87D7C35}"/>
              </a:ext>
            </a:extLst>
          </p:cNvPr>
          <p:cNvSpPr/>
          <p:nvPr/>
        </p:nvSpPr>
        <p:spPr>
          <a:xfrm>
            <a:off x="103940" y="15866521"/>
            <a:ext cx="12312746" cy="86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</a:pP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În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concluzie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proiectul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Pizza a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reprezentat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o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oportunitate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a ne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dezvolta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competențele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în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programarea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orientată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pe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obiecte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și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gestionarea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aplicațiilor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complexe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Am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reușit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să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implementăm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soluții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eficiente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și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inovative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dezvoltându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-ne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abilitatea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a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rezolva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probleme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creative.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362901"/>
            <a:ext cx="12188952" cy="106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972"/>
              </a:lnSpc>
              <a:spcBef>
                <a:spcPts val="0"/>
              </a:spcBef>
              <a:spcAft>
                <a:spcPts val="0"/>
              </a:spcAft>
              <a:buClr>
                <a:srgbClr val="2A2921"/>
              </a:buClr>
              <a:buSzPts val="3188"/>
              <a:buFont typeface="Montserrat"/>
              <a:buNone/>
            </a:pPr>
            <a:r>
              <a:rPr lang="en-US" sz="4800" b="1" u="none" strike="noStrike" cap="none" dirty="0" err="1">
                <a:solidFill>
                  <a:srgbClr val="2A2921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Concluzie</a:t>
            </a:r>
            <a:endParaRPr sz="4800" b="1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88" name="Google Shape;8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6954" y="1991714"/>
            <a:ext cx="885604" cy="76181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/>
          <p:nvPr/>
        </p:nvSpPr>
        <p:spPr>
          <a:xfrm>
            <a:off x="356146" y="3176984"/>
            <a:ext cx="2692044" cy="46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972"/>
              </a:lnSpc>
              <a:spcBef>
                <a:spcPts val="0"/>
              </a:spcBef>
              <a:spcAft>
                <a:spcPts val="0"/>
              </a:spcAft>
              <a:buClr>
                <a:srgbClr val="2A2921"/>
              </a:buClr>
              <a:buSzPts val="1440"/>
              <a:buFont typeface="Montserrat"/>
              <a:buNone/>
            </a:pPr>
            <a:r>
              <a:rPr lang="en-US" sz="1440" b="0" i="0" u="none" strike="noStrike" cap="none">
                <a:solidFill>
                  <a:srgbClr val="2A2921"/>
                </a:solidFill>
                <a:latin typeface="Montserrat"/>
                <a:ea typeface="Montserrat"/>
                <a:cs typeface="Montserrat"/>
                <a:sym typeface="Montserrat"/>
              </a:rPr>
              <a:t>Consolidare cunoștințe OOP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356146" y="3723493"/>
            <a:ext cx="2692044" cy="106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A5A4C"/>
              </a:buClr>
              <a:buSzPts val="1200"/>
              <a:buFont typeface="Montserrat"/>
              <a:buNone/>
            </a:pPr>
            <a:r>
              <a:rPr lang="en-US" sz="1200" b="0" i="0" u="none" strike="noStrike" cap="none">
                <a:solidFill>
                  <a:srgbClr val="5A5A4C"/>
                </a:solidFill>
                <a:latin typeface="Montserrat"/>
                <a:ea typeface="Montserrat"/>
                <a:cs typeface="Montserrat"/>
                <a:sym typeface="Montserrat"/>
              </a:rPr>
              <a:t>Proiectul Pizza ne-a permis să consolidăm cunoștințele despre programarea orientată pe obiecte și gestionarea aplicațiilor complexe.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84001" y="2058678"/>
            <a:ext cx="904649" cy="62849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9"/>
          <p:cNvSpPr/>
          <p:nvPr/>
        </p:nvSpPr>
        <p:spPr>
          <a:xfrm>
            <a:off x="3300064" y="3176984"/>
            <a:ext cx="2660620" cy="46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972"/>
              </a:lnSpc>
              <a:spcBef>
                <a:spcPts val="0"/>
              </a:spcBef>
              <a:spcAft>
                <a:spcPts val="0"/>
              </a:spcAft>
              <a:buClr>
                <a:srgbClr val="2A2921"/>
              </a:buClr>
              <a:buSzPts val="1440"/>
              <a:buFont typeface="Montserrat"/>
              <a:buNone/>
            </a:pPr>
            <a:r>
              <a:rPr lang="en-US" sz="1440" b="0" i="0" u="none" strike="noStrike" cap="none">
                <a:solidFill>
                  <a:srgbClr val="2A2921"/>
                </a:solidFill>
                <a:latin typeface="Montserrat"/>
                <a:ea typeface="Montserrat"/>
                <a:cs typeface="Montserrat"/>
                <a:sym typeface="Montserrat"/>
              </a:rPr>
              <a:t>Implementare soluții eficiente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9"/>
          <p:cNvSpPr/>
          <p:nvPr/>
        </p:nvSpPr>
        <p:spPr>
          <a:xfrm>
            <a:off x="3300064" y="3723493"/>
            <a:ext cx="2660620" cy="85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A5A4C"/>
              </a:buClr>
              <a:buSzPts val="1200"/>
              <a:buFont typeface="Montserrat"/>
              <a:buNone/>
            </a:pPr>
            <a:r>
              <a:rPr lang="en-US" sz="1200" b="0" i="0" u="none" strike="noStrike" cap="none">
                <a:solidFill>
                  <a:srgbClr val="5A5A4C"/>
                </a:solidFill>
                <a:latin typeface="Montserrat"/>
                <a:ea typeface="Montserrat"/>
                <a:cs typeface="Montserrat"/>
                <a:sym typeface="Montserrat"/>
              </a:rPr>
              <a:t>Am reușit să implementăm soluții eficiente pentru gestionarea comenzilor, validări și logare.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67931" y="1835489"/>
            <a:ext cx="961784" cy="109510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9"/>
          <p:cNvSpPr/>
          <p:nvPr/>
        </p:nvSpPr>
        <p:spPr>
          <a:xfrm>
            <a:off x="6254456" y="3176984"/>
            <a:ext cx="2608245" cy="46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972"/>
              </a:lnSpc>
              <a:spcBef>
                <a:spcPts val="0"/>
              </a:spcBef>
              <a:spcAft>
                <a:spcPts val="0"/>
              </a:spcAft>
              <a:buClr>
                <a:srgbClr val="2A2921"/>
              </a:buClr>
              <a:buSzPts val="1440"/>
              <a:buFont typeface="Montserrat"/>
              <a:buNone/>
            </a:pPr>
            <a:r>
              <a:rPr lang="en-US" sz="1440" b="0" i="0" u="none" strike="noStrike" cap="none">
                <a:solidFill>
                  <a:srgbClr val="2A2921"/>
                </a:solidFill>
                <a:latin typeface="Montserrat"/>
                <a:ea typeface="Montserrat"/>
                <a:cs typeface="Montserrat"/>
                <a:sym typeface="Montserrat"/>
              </a:rPr>
              <a:t>Dezvoltare de soluții creative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9"/>
          <p:cNvSpPr/>
          <p:nvPr/>
        </p:nvSpPr>
        <p:spPr>
          <a:xfrm>
            <a:off x="6254456" y="3723493"/>
            <a:ext cx="2608245" cy="639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A5A4C"/>
              </a:buClr>
              <a:buSzPts val="1200"/>
              <a:buFont typeface="Montserrat"/>
              <a:buNone/>
            </a:pPr>
            <a:r>
              <a:rPr lang="en-US" sz="1200" b="0" i="0" u="none" strike="noStrike" cap="none">
                <a:solidFill>
                  <a:srgbClr val="5A5A4C"/>
                </a:solidFill>
                <a:latin typeface="Montserrat"/>
                <a:ea typeface="Montserrat"/>
                <a:cs typeface="Montserrat"/>
                <a:sym typeface="Montserrat"/>
              </a:rPr>
              <a:t>Problemele întâlnite ne-au ajutat să învățăm să dezvoltăm soluții creative.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917654" y="1921479"/>
            <a:ext cx="999875" cy="101892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9"/>
          <p:cNvSpPr/>
          <p:nvPr/>
        </p:nvSpPr>
        <p:spPr>
          <a:xfrm>
            <a:off x="9161711" y="3176984"/>
            <a:ext cx="2650145" cy="46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972"/>
              </a:lnSpc>
              <a:spcBef>
                <a:spcPts val="0"/>
              </a:spcBef>
              <a:spcAft>
                <a:spcPts val="0"/>
              </a:spcAft>
              <a:buClr>
                <a:srgbClr val="2A2921"/>
              </a:buClr>
              <a:buSzPts val="1440"/>
              <a:buFont typeface="Montserrat"/>
              <a:buNone/>
            </a:pPr>
            <a:r>
              <a:rPr lang="en-US" sz="1440" b="0" i="0" u="none" strike="noStrike" cap="none">
                <a:solidFill>
                  <a:srgbClr val="2A2921"/>
                </a:solidFill>
                <a:latin typeface="Montserrat"/>
                <a:ea typeface="Montserrat"/>
                <a:cs typeface="Montserrat"/>
                <a:sym typeface="Montserrat"/>
              </a:rPr>
              <a:t>Aplicație funcțională și extindibilă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9"/>
          <p:cNvSpPr/>
          <p:nvPr/>
        </p:nvSpPr>
        <p:spPr>
          <a:xfrm>
            <a:off x="9161711" y="3723493"/>
            <a:ext cx="2650145" cy="639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A5A4C"/>
              </a:buClr>
              <a:buSzPts val="1200"/>
              <a:buFont typeface="Montserrat"/>
              <a:buNone/>
            </a:pPr>
            <a:r>
              <a:rPr lang="en-US" sz="1200" b="0" i="0" u="none" strike="noStrike" cap="none">
                <a:solidFill>
                  <a:srgbClr val="5A5A4C"/>
                </a:solidFill>
                <a:latin typeface="Montserrat"/>
                <a:ea typeface="Montserrat"/>
                <a:cs typeface="Montserrat"/>
                <a:sym typeface="Montserrat"/>
              </a:rPr>
              <a:t>Aplicația este acum funcțională și poate fi extinsă cu noi funcționalități.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9"/>
          <p:cNvSpPr/>
          <p:nvPr/>
        </p:nvSpPr>
        <p:spPr>
          <a:xfrm>
            <a:off x="0" y="5351712"/>
            <a:ext cx="12188952" cy="1504574"/>
          </a:xfrm>
          <a:prstGeom prst="rect">
            <a:avLst/>
          </a:prstGeom>
          <a:solidFill>
            <a:srgbClr val="62A8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9"/>
          <p:cNvSpPr/>
          <p:nvPr/>
        </p:nvSpPr>
        <p:spPr>
          <a:xfrm>
            <a:off x="-61897" y="5668636"/>
            <a:ext cx="12312746" cy="86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În concluzie, proiectul Pizza a reprezentat o oportunitate de a ne dezvolta competențele în programarea orientată pe obiecte și gestionarea aplicațiilor complexe. Am reușit să implementăm soluții eficiente și inovative, dezvoltându-ne abilitatea de a rezolva probleme creative.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43</TotalTime>
  <Words>877</Words>
  <Application>Microsoft Office PowerPoint</Application>
  <PresentationFormat>Widescreen</PresentationFormat>
  <Paragraphs>107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Wingdings 3</vt:lpstr>
      <vt:lpstr>Cochocib Script Latin Pro</vt:lpstr>
      <vt:lpstr>Century Gothic</vt:lpstr>
      <vt:lpstr>Courier New</vt:lpstr>
      <vt:lpstr>Montserrat</vt:lpstr>
      <vt:lpstr>Wingdings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Sebastian Adelin</dc:creator>
  <cp:lastModifiedBy>Sebastian-Adelin Covaciu</cp:lastModifiedBy>
  <cp:revision>2</cp:revision>
  <dcterms:modified xsi:type="dcterms:W3CDTF">2025-01-16T20:03:08Z</dcterms:modified>
</cp:coreProperties>
</file>